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TT Supermolot Neue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566"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 Ragavan M" userId="c21699d46cf77fbe" providerId="LiveId" clId="{BB6B89CD-0FBE-4131-9336-82D1AB485C5B}"/>
    <pc:docChg chg="modSld">
      <pc:chgData name="Jayanth Ragavan M" userId="c21699d46cf77fbe" providerId="LiveId" clId="{BB6B89CD-0FBE-4131-9336-82D1AB485C5B}" dt="2025-03-24T09:24:54.218" v="5" actId="20577"/>
      <pc:docMkLst>
        <pc:docMk/>
      </pc:docMkLst>
      <pc:sldChg chg="modSp mod">
        <pc:chgData name="Jayanth Ragavan M" userId="c21699d46cf77fbe" providerId="LiveId" clId="{BB6B89CD-0FBE-4131-9336-82D1AB485C5B}" dt="2025-03-24T09:24:54.218" v="5" actId="20577"/>
        <pc:sldMkLst>
          <pc:docMk/>
          <pc:sldMk cId="1709409975" sldId="273"/>
        </pc:sldMkLst>
        <pc:spChg chg="mod">
          <ac:chgData name="Jayanth Ragavan M" userId="c21699d46cf77fbe" providerId="LiveId" clId="{BB6B89CD-0FBE-4131-9336-82D1AB485C5B}" dt="2025-03-24T09:24:54.218" v="5" actId="20577"/>
          <ac:spMkLst>
            <pc:docMk/>
            <pc:sldMk cId="1709409975" sldId="273"/>
            <ac:spMk id="6" creationId="{CCB1B25A-DBCE-46B1-A7EE-E706DDDBFC6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530866" y="221882"/>
            <a:ext cx="11513957" cy="2975960"/>
          </a:xfrm>
          <a:prstGeom prst="rect">
            <a:avLst/>
          </a:prstGeom>
        </p:spPr>
        <p:txBody>
          <a:bodyPr lIns="0" tIns="0" rIns="0" bIns="0" rtlCol="0" anchor="t">
            <a:spAutoFit/>
          </a:bodyPr>
          <a:lstStyle/>
          <a:p>
            <a:pPr algn="ctr">
              <a:lnSpc>
                <a:spcPts val="11916"/>
              </a:lnSpc>
            </a:pPr>
            <a:r>
              <a:rPr lang="en-US" sz="8511" b="1">
                <a:solidFill>
                  <a:srgbClr val="FFFFFF"/>
                </a:solidFill>
                <a:latin typeface="TT Supermolot Neue Bold"/>
                <a:ea typeface="TT Supermolot Neue Bold"/>
                <a:cs typeface="TT Supermolot Neue Bold"/>
                <a:sym typeface="TT Supermolot Neue Bold"/>
              </a:rPr>
              <a:t>19CSE311</a:t>
            </a:r>
          </a:p>
          <a:p>
            <a:pPr algn="ctr">
              <a:lnSpc>
                <a:spcPts val="11916"/>
              </a:lnSpc>
            </a:pPr>
            <a:r>
              <a:rPr lang="en-US" sz="8511" b="1">
                <a:solidFill>
                  <a:srgbClr val="FFFFFF"/>
                </a:solidFill>
                <a:latin typeface="TT Supermolot Neue Bold"/>
                <a:ea typeface="TT Supermolot Neue Bold"/>
                <a:cs typeface="TT Supermolot Neue Bold"/>
                <a:sym typeface="TT Supermolot Neue Bold"/>
              </a:rPr>
              <a:t>COMPUTER SECURITY</a:t>
            </a:r>
          </a:p>
        </p:txBody>
      </p:sp>
      <p:sp>
        <p:nvSpPr>
          <p:cNvPr id="4" name="Freeform 4"/>
          <p:cNvSpPr/>
          <p:nvPr/>
        </p:nvSpPr>
        <p:spPr>
          <a:xfrm>
            <a:off x="-6548404" y="-3987437"/>
            <a:ext cx="9130937" cy="9130937"/>
          </a:xfrm>
          <a:custGeom>
            <a:avLst/>
            <a:gdLst/>
            <a:ahLst/>
            <a:cxnLst/>
            <a:rect l="l" t="t" r="r" b="b"/>
            <a:pathLst>
              <a:path w="9130937" h="9130937">
                <a:moveTo>
                  <a:pt x="0" y="0"/>
                </a:moveTo>
                <a:lnTo>
                  <a:pt x="9130938" y="0"/>
                </a:lnTo>
                <a:lnTo>
                  <a:pt x="9130938" y="9130937"/>
                </a:lnTo>
                <a:lnTo>
                  <a:pt x="0" y="9130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688080" y="4269656"/>
            <a:ext cx="11356742" cy="2581925"/>
          </a:xfrm>
          <a:prstGeom prst="rect">
            <a:avLst/>
          </a:prstGeom>
        </p:spPr>
        <p:txBody>
          <a:bodyPr lIns="0" tIns="0" rIns="0" bIns="0" rtlCol="0" anchor="t">
            <a:spAutoFit/>
          </a:bodyPr>
          <a:lstStyle/>
          <a:p>
            <a:pPr marL="0" lvl="0" indent="0" algn="ctr">
              <a:lnSpc>
                <a:spcPts val="10376"/>
              </a:lnSpc>
              <a:spcBef>
                <a:spcPct val="0"/>
              </a:spcBef>
            </a:pPr>
            <a:r>
              <a:rPr lang="en-US" sz="7411" b="1" u="none" strike="noStrike" dirty="0" err="1">
                <a:solidFill>
                  <a:srgbClr val="FFFFFF"/>
                </a:solidFill>
                <a:latin typeface="TT Supermolot Neue Bold"/>
                <a:ea typeface="TT Supermolot Neue Bold"/>
                <a:cs typeface="TT Supermolot Neue Bold"/>
                <a:sym typeface="TT Supermolot Neue Bold"/>
              </a:rPr>
              <a:t>Elgamal</a:t>
            </a:r>
            <a:r>
              <a:rPr lang="en-US" sz="7411" b="1" u="none" strike="noStrike" dirty="0">
                <a:solidFill>
                  <a:srgbClr val="FFFFFF"/>
                </a:solidFill>
                <a:latin typeface="TT Supermolot Neue Bold"/>
                <a:ea typeface="TT Supermolot Neue Bold"/>
                <a:cs typeface="TT Supermolot Neue Bold"/>
                <a:sym typeface="TT Supermolot Neue Bold"/>
              </a:rPr>
              <a:t> Cryptosystem based Chat Application</a:t>
            </a:r>
          </a:p>
        </p:txBody>
      </p:sp>
      <p:sp>
        <p:nvSpPr>
          <p:cNvPr id="6" name="Freeform 6"/>
          <p:cNvSpPr/>
          <p:nvPr/>
        </p:nvSpPr>
        <p:spPr>
          <a:xfrm>
            <a:off x="775349" y="1795587"/>
            <a:ext cx="5755517" cy="7200900"/>
          </a:xfrm>
          <a:custGeom>
            <a:avLst/>
            <a:gdLst/>
            <a:ahLst/>
            <a:cxnLst/>
            <a:rect l="l" t="t" r="r" b="b"/>
            <a:pathLst>
              <a:path w="5755517" h="7200900">
                <a:moveTo>
                  <a:pt x="0" y="0"/>
                </a:moveTo>
                <a:lnTo>
                  <a:pt x="5755517" y="0"/>
                </a:lnTo>
                <a:lnTo>
                  <a:pt x="5755517" y="7200900"/>
                </a:lnTo>
                <a:lnTo>
                  <a:pt x="0" y="7200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ADVANTAGES</a:t>
            </a:r>
          </a:p>
        </p:txBody>
      </p:sp>
      <p:sp>
        <p:nvSpPr>
          <p:cNvPr id="6" name="TextBox 6"/>
          <p:cNvSpPr txBox="1"/>
          <p:nvPr/>
        </p:nvSpPr>
        <p:spPr>
          <a:xfrm>
            <a:off x="1028700" y="3012202"/>
            <a:ext cx="16230600" cy="6788150"/>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Strong Security: </a:t>
            </a:r>
            <a:r>
              <a:rPr lang="en-US" sz="3500" b="1">
                <a:solidFill>
                  <a:srgbClr val="FFFFFF"/>
                </a:solidFill>
                <a:latin typeface="Canva Sans Bold"/>
                <a:ea typeface="Canva Sans Bold"/>
                <a:cs typeface="Canva Sans Bold"/>
                <a:sym typeface="Canva Sans Bold"/>
              </a:rPr>
              <a:t>Its foundation in the discrete logarithm problem provides robust security against attacks.</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Secure Key Exchange: </a:t>
            </a:r>
            <a:r>
              <a:rPr lang="en-US" sz="3500" b="1">
                <a:solidFill>
                  <a:srgbClr val="FFFFFF"/>
                </a:solidFill>
                <a:latin typeface="Canva Sans Bold"/>
                <a:ea typeface="Canva Sans Bold"/>
                <a:cs typeface="Canva Sans Bold"/>
                <a:sym typeface="Canva Sans Bold"/>
              </a:rPr>
              <a:t>Enables secure key exchange without requiring pre-shared secrets.</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Versatility:</a:t>
            </a:r>
            <a:r>
              <a:rPr lang="en-US" sz="3500" b="1">
                <a:solidFill>
                  <a:srgbClr val="FFFFFF"/>
                </a:solidFill>
                <a:latin typeface="Canva Sans Bold"/>
                <a:ea typeface="Canva Sans Bold"/>
                <a:cs typeface="Canva Sans Bold"/>
                <a:sym typeface="Canva Sans Bold"/>
              </a:rPr>
              <a:t> Finds applications in various cryptographic schemes, including digital signatures and key agreement protocols.</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Relative Simplicity:</a:t>
            </a:r>
            <a:r>
              <a:rPr lang="en-US" sz="3500" b="1">
                <a:solidFill>
                  <a:srgbClr val="FFFFFF"/>
                </a:solidFill>
                <a:latin typeface="Canva Sans Bold"/>
                <a:ea typeface="Canva Sans Bold"/>
                <a:cs typeface="Canva Sans Bold"/>
                <a:sym typeface="Canva Sans Bold"/>
              </a:rPr>
              <a:t> Comparatively easier to implement than some other public-key cryptosystems.</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Semantic Security:</a:t>
            </a:r>
            <a:r>
              <a:rPr lang="en-US" sz="3500" b="1">
                <a:solidFill>
                  <a:srgbClr val="FFFFFF"/>
                </a:solidFill>
                <a:latin typeface="Canva Sans Bold"/>
                <a:ea typeface="Canva Sans Bold"/>
                <a:cs typeface="Canva Sans Bold"/>
                <a:sym typeface="Canva Sans Bold"/>
              </a:rPr>
              <a:t> Each encryption of the same message produces a different ciphertext, enhancing security.</a:t>
            </a:r>
          </a:p>
          <a:p>
            <a:pPr algn="l">
              <a:lnSpc>
                <a:spcPts val="4900"/>
              </a:lnSpc>
            </a:pPr>
            <a:endParaRPr lang="en-US" sz="3500" b="1">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DISADVANTAGES</a:t>
            </a:r>
          </a:p>
        </p:txBody>
      </p:sp>
      <p:sp>
        <p:nvSpPr>
          <p:cNvPr id="6" name="TextBox 6"/>
          <p:cNvSpPr txBox="1"/>
          <p:nvPr/>
        </p:nvSpPr>
        <p:spPr>
          <a:xfrm>
            <a:off x="1028700" y="3012202"/>
            <a:ext cx="16230600" cy="6788150"/>
          </a:xfrm>
          <a:prstGeom prst="rect">
            <a:avLst/>
          </a:prstGeom>
        </p:spPr>
        <p:txBody>
          <a:bodyPr lIns="0" tIns="0" rIns="0" bIns="0" rtlCol="0" anchor="t">
            <a:spAutoFit/>
          </a:bodyPr>
          <a:lstStyle/>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Ciphertext Expansion:</a:t>
            </a:r>
            <a:r>
              <a:rPr lang="en-US" sz="3500" b="1" u="none" strike="noStrike">
                <a:solidFill>
                  <a:srgbClr val="FFFFFF"/>
                </a:solidFill>
                <a:latin typeface="Canva Sans Bold"/>
                <a:ea typeface="Canva Sans Bold"/>
                <a:cs typeface="Canva Sans Bold"/>
                <a:sym typeface="Canva Sans Bold"/>
              </a:rPr>
              <a:t> The ciphertext is twice the size of the plaintext, impacting storage and bandwidth.</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Computational Overhead: </a:t>
            </a:r>
            <a:r>
              <a:rPr lang="en-US" sz="3500" b="1" u="none" strike="noStrike">
                <a:solidFill>
                  <a:srgbClr val="FFFFFF"/>
                </a:solidFill>
                <a:latin typeface="Canva Sans Bold"/>
                <a:ea typeface="Canva Sans Bold"/>
                <a:cs typeface="Canva Sans Bold"/>
                <a:sym typeface="Canva Sans Bold"/>
              </a:rPr>
              <a:t>Encryption and decryption involve computationally expensive operations.</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Malleability:</a:t>
            </a:r>
            <a:r>
              <a:rPr lang="en-US" sz="3500" b="1" u="none" strike="noStrike">
                <a:solidFill>
                  <a:srgbClr val="FFFFFF"/>
                </a:solidFill>
                <a:latin typeface="Canva Sans Bold"/>
                <a:ea typeface="Canva Sans Bold"/>
                <a:cs typeface="Canva Sans Bold"/>
                <a:sym typeface="Canva Sans Bold"/>
              </a:rPr>
              <a:t> Requires careful implementation to mitigate malleability concerns.</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Parameter Selection: </a:t>
            </a:r>
            <a:r>
              <a:rPr lang="en-US" sz="3500" b="1" u="none" strike="noStrike">
                <a:solidFill>
                  <a:srgbClr val="FFFFFF"/>
                </a:solidFill>
                <a:latin typeface="Canva Sans Bold"/>
                <a:ea typeface="Canva Sans Bold"/>
                <a:cs typeface="Canva Sans Bold"/>
                <a:sym typeface="Canva Sans Bold"/>
              </a:rPr>
              <a:t>Security relies on choosing large prime numbers and strong generators, which can be complex.</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Performance: </a:t>
            </a:r>
            <a:r>
              <a:rPr lang="en-US" sz="3500" b="1" u="none" strike="noStrike">
                <a:solidFill>
                  <a:srgbClr val="FFFFFF"/>
                </a:solidFill>
                <a:latin typeface="Canva Sans Bold"/>
                <a:ea typeface="Canva Sans Bold"/>
                <a:cs typeface="Canva Sans Bold"/>
                <a:sym typeface="Canva Sans Bold"/>
              </a:rPr>
              <a:t>Generally slower than symmetric key encryption for the same level of security.</a:t>
            </a:r>
          </a:p>
          <a:p>
            <a:pPr algn="l">
              <a:lnSpc>
                <a:spcPts val="4900"/>
              </a:lnSpc>
              <a:spcBef>
                <a:spcPct val="0"/>
              </a:spcBef>
            </a:pPr>
            <a:endParaRPr lang="en-US" sz="3500" b="1" u="none" strike="noStrike">
              <a:solidFill>
                <a:srgbClr val="FFFFFF"/>
              </a:solidFill>
              <a:latin typeface="Canva Sans Bold"/>
              <a:ea typeface="Canva Sans Bold"/>
              <a:cs typeface="Canva Sans Bold"/>
              <a:sym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IMPLEMENTATION</a:t>
            </a:r>
          </a:p>
        </p:txBody>
      </p:sp>
      <p:sp>
        <p:nvSpPr>
          <p:cNvPr id="5" name="TextBox 5"/>
          <p:cNvSpPr txBox="1"/>
          <p:nvPr/>
        </p:nvSpPr>
        <p:spPr>
          <a:xfrm>
            <a:off x="1028700" y="3012202"/>
            <a:ext cx="16230600" cy="7407275"/>
          </a:xfrm>
          <a:prstGeom prst="rect">
            <a:avLst/>
          </a:prstGeom>
        </p:spPr>
        <p:txBody>
          <a:bodyPr lIns="0" tIns="0" rIns="0" bIns="0" rtlCol="0" anchor="t">
            <a:spAutoFit/>
          </a:bodyPr>
          <a:lstStyle/>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ElGamal Class:</a:t>
            </a:r>
            <a:r>
              <a:rPr lang="en-US" sz="3500" b="1" u="none" strike="noStrike">
                <a:solidFill>
                  <a:srgbClr val="FFFFFF"/>
                </a:solidFill>
                <a:latin typeface="Canva Sans Bold"/>
                <a:ea typeface="Canva Sans Bold"/>
                <a:cs typeface="Canva Sans Bold"/>
                <a:sym typeface="Canva Sans Bold"/>
              </a:rPr>
              <a:t> Handles all the encryption and decryption using the ElGamal cryptosystem.</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Serious Key Generation:</a:t>
            </a:r>
            <a:r>
              <a:rPr lang="en-US" sz="3500" b="1" u="none" strike="noStrike">
                <a:solidFill>
                  <a:srgbClr val="FFFFFF"/>
                </a:solidFill>
                <a:latin typeface="Canva Sans Bold"/>
                <a:ea typeface="Canva Sans Bold"/>
                <a:cs typeface="Canva Sans Bold"/>
                <a:sym typeface="Canva Sans Bold"/>
              </a:rPr>
              <a:t>We use a massive prime number, </a:t>
            </a:r>
            <a:r>
              <a:rPr lang="en-US" sz="3500" b="1" u="none" strike="noStrike">
                <a:solidFill>
                  <a:srgbClr val="C5B30D"/>
                </a:solidFill>
                <a:latin typeface="Canva Sans Bold"/>
                <a:ea typeface="Canva Sans Bold"/>
                <a:cs typeface="Canva Sans Bold"/>
                <a:sym typeface="Canva Sans Bold"/>
              </a:rPr>
              <a:t>115792089237316195423570985008687907853269984665640564039457584007908834671663</a:t>
            </a:r>
            <a:r>
              <a:rPr lang="en-US" sz="3500" b="1" u="none" strike="noStrike">
                <a:solidFill>
                  <a:srgbClr val="FFFFFF"/>
                </a:solidFill>
                <a:latin typeface="Canva Sans Bold"/>
                <a:ea typeface="Canva Sans Bold"/>
                <a:cs typeface="Canva Sans Bold"/>
                <a:sym typeface="Canva Sans Bold"/>
              </a:rPr>
              <a:t>, in our</a:t>
            </a:r>
            <a:r>
              <a:rPr lang="en-US" sz="3500" b="1" u="none" strike="noStrike">
                <a:solidFill>
                  <a:srgbClr val="C5B30D"/>
                </a:solidFill>
                <a:latin typeface="Canva Sans Bold"/>
                <a:ea typeface="Canva Sans Bold"/>
                <a:cs typeface="Canva Sans Bold"/>
                <a:sym typeface="Canva Sans Bold"/>
              </a:rPr>
              <a:t> generateKeyPair()</a:t>
            </a:r>
            <a:r>
              <a:rPr lang="en-US" sz="3500" b="1" u="none" strike="noStrike">
                <a:solidFill>
                  <a:srgbClr val="FFFFFF"/>
                </a:solidFill>
                <a:latin typeface="Canva Sans Bold"/>
                <a:ea typeface="Canva Sans Bold"/>
                <a:cs typeface="Canva Sans Bold"/>
                <a:sym typeface="Canva Sans Bold"/>
              </a:rPr>
              <a:t> function. This provides a high level of security. We've set the</a:t>
            </a:r>
            <a:r>
              <a:rPr lang="en-US" sz="3500" b="1" u="none" strike="noStrike">
                <a:solidFill>
                  <a:srgbClr val="C5B30D"/>
                </a:solidFill>
                <a:latin typeface="Canva Sans Bold"/>
                <a:ea typeface="Canva Sans Bold"/>
                <a:cs typeface="Canva Sans Bold"/>
                <a:sym typeface="Canva Sans Bold"/>
              </a:rPr>
              <a:t> generator to 2</a:t>
            </a:r>
            <a:r>
              <a:rPr lang="en-US" sz="3500" b="1" u="none" strike="noStrike">
                <a:solidFill>
                  <a:srgbClr val="FFFFFF"/>
                </a:solidFill>
                <a:latin typeface="Canva Sans Bold"/>
                <a:ea typeface="Canva Sans Bold"/>
                <a:cs typeface="Canva Sans Bold"/>
                <a:sym typeface="Canva Sans Bold"/>
              </a:rPr>
              <a:t>, a common choice for ElGamal.</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Encryption with encrypt():</a:t>
            </a:r>
            <a:r>
              <a:rPr lang="en-US" sz="3500" b="1" u="none" strike="noStrike">
                <a:solidFill>
                  <a:srgbClr val="FFFFFF"/>
                </a:solidFill>
                <a:latin typeface="Canva Sans Bold"/>
                <a:ea typeface="Canva Sans Bold"/>
                <a:cs typeface="Canva Sans Bold"/>
                <a:sym typeface="Canva Sans Bold"/>
              </a:rPr>
              <a:t> This function uses the recipient's public key to turn your message into a secret code using the ElGamal algorithm.</a:t>
            </a:r>
          </a:p>
          <a:p>
            <a:pPr marL="755651" lvl="1" indent="-377825" algn="l">
              <a:lnSpc>
                <a:spcPts val="4900"/>
              </a:lnSpc>
              <a:spcBef>
                <a:spcPct val="0"/>
              </a:spcBef>
              <a:buFont typeface="Arial"/>
              <a:buChar char="•"/>
            </a:pPr>
            <a:r>
              <a:rPr lang="en-US" sz="3500" b="1" u="none" strike="noStrike">
                <a:solidFill>
                  <a:srgbClr val="FF4500"/>
                </a:solidFill>
                <a:latin typeface="Canva Sans Bold"/>
                <a:ea typeface="Canva Sans Bold"/>
                <a:cs typeface="Canva Sans Bold"/>
                <a:sym typeface="Canva Sans Bold"/>
              </a:rPr>
              <a:t>Decryption with decrypt():</a:t>
            </a:r>
            <a:r>
              <a:rPr lang="en-US" sz="3500" b="1" u="none" strike="noStrike">
                <a:solidFill>
                  <a:srgbClr val="FFFFFF"/>
                </a:solidFill>
                <a:latin typeface="Canva Sans Bold"/>
                <a:ea typeface="Canva Sans Bold"/>
                <a:cs typeface="Canva Sans Bold"/>
                <a:sym typeface="Canva Sans Bold"/>
              </a:rPr>
              <a:t> Incoming messages are automatically decoded with your private key using this function.</a:t>
            </a:r>
          </a:p>
          <a:p>
            <a:pPr marL="755651" lvl="1" indent="-377825" algn="l">
              <a:lnSpc>
                <a:spcPts val="4900"/>
              </a:lnSpc>
              <a:spcBef>
                <a:spcPct val="0"/>
              </a:spcBef>
              <a:buFont typeface="Arial"/>
              <a:buChar char="•"/>
            </a:pPr>
            <a:endParaRPr lang="en-US" sz="3500" b="1" u="none" strike="noStrike">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243476"/>
            <a:ext cx="16427846" cy="5523863"/>
          </a:xfrm>
          <a:custGeom>
            <a:avLst/>
            <a:gdLst/>
            <a:ahLst/>
            <a:cxnLst/>
            <a:rect l="l" t="t" r="r" b="b"/>
            <a:pathLst>
              <a:path w="16427846" h="5523863">
                <a:moveTo>
                  <a:pt x="0" y="0"/>
                </a:moveTo>
                <a:lnTo>
                  <a:pt x="16427846" y="0"/>
                </a:lnTo>
                <a:lnTo>
                  <a:pt x="16427846" y="5523863"/>
                </a:lnTo>
                <a:lnTo>
                  <a:pt x="0" y="5523863"/>
                </a:lnTo>
                <a:lnTo>
                  <a:pt x="0" y="0"/>
                </a:lnTo>
                <a:close/>
              </a:path>
            </a:pathLst>
          </a:custGeom>
          <a:blipFill>
            <a:blip r:embed="rId6"/>
            <a:stretch>
              <a:fillRect/>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IMPLEMENTATION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27260" y="3078877"/>
            <a:ext cx="10833480" cy="6790769"/>
          </a:xfrm>
          <a:custGeom>
            <a:avLst/>
            <a:gdLst/>
            <a:ahLst/>
            <a:cxnLst/>
            <a:rect l="l" t="t" r="r" b="b"/>
            <a:pathLst>
              <a:path w="10833480" h="6790769">
                <a:moveTo>
                  <a:pt x="0" y="0"/>
                </a:moveTo>
                <a:lnTo>
                  <a:pt x="10833480" y="0"/>
                </a:lnTo>
                <a:lnTo>
                  <a:pt x="10833480" y="6790770"/>
                </a:lnTo>
                <a:lnTo>
                  <a:pt x="0" y="6790770"/>
                </a:lnTo>
                <a:lnTo>
                  <a:pt x="0" y="0"/>
                </a:lnTo>
                <a:close/>
              </a:path>
            </a:pathLst>
          </a:custGeom>
          <a:blipFill>
            <a:blip r:embed="rId6"/>
            <a:stretch>
              <a:fillRect t="-252" b="-252"/>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306693" y="3078067"/>
            <a:ext cx="13674613" cy="6776337"/>
          </a:xfrm>
          <a:custGeom>
            <a:avLst/>
            <a:gdLst/>
            <a:ahLst/>
            <a:cxnLst/>
            <a:rect l="l" t="t" r="r" b="b"/>
            <a:pathLst>
              <a:path w="13674613" h="6776337">
                <a:moveTo>
                  <a:pt x="0" y="0"/>
                </a:moveTo>
                <a:lnTo>
                  <a:pt x="13674614" y="0"/>
                </a:lnTo>
                <a:lnTo>
                  <a:pt x="13674614" y="6776337"/>
                </a:lnTo>
                <a:lnTo>
                  <a:pt x="0" y="6776337"/>
                </a:lnTo>
                <a:lnTo>
                  <a:pt x="0" y="0"/>
                </a:lnTo>
                <a:close/>
              </a:path>
            </a:pathLst>
          </a:custGeom>
          <a:blipFill>
            <a:blip r:embed="rId6"/>
            <a:stretch>
              <a:fillRect/>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05817" y="3078067"/>
            <a:ext cx="15876366" cy="7025292"/>
          </a:xfrm>
          <a:custGeom>
            <a:avLst/>
            <a:gdLst/>
            <a:ahLst/>
            <a:cxnLst/>
            <a:rect l="l" t="t" r="r" b="b"/>
            <a:pathLst>
              <a:path w="15876366" h="7025292">
                <a:moveTo>
                  <a:pt x="0" y="0"/>
                </a:moveTo>
                <a:lnTo>
                  <a:pt x="15876366" y="0"/>
                </a:lnTo>
                <a:lnTo>
                  <a:pt x="15876366" y="7025292"/>
                </a:lnTo>
                <a:lnTo>
                  <a:pt x="0" y="7025292"/>
                </a:lnTo>
                <a:lnTo>
                  <a:pt x="0" y="0"/>
                </a:lnTo>
                <a:close/>
              </a:path>
            </a:pathLst>
          </a:custGeom>
          <a:blipFill>
            <a:blip r:embed="rId6"/>
            <a:stretch>
              <a:fillRect/>
            </a:stretch>
          </a:blipFill>
        </p:spPr>
      </p:sp>
      <p:sp>
        <p:nvSpPr>
          <p:cNvPr id="5" name="TextBox 5"/>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IMPLEMENTATION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23198" y="-3504991"/>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5">
            <a:extLst>
              <a:ext uri="{FF2B5EF4-FFF2-40B4-BE49-F238E27FC236}">
                <a16:creationId xmlns:a16="http://schemas.microsoft.com/office/drawing/2014/main" id="{CCB1B25A-DBCE-46B1-A7EE-E706DDDBFC68}"/>
              </a:ext>
            </a:extLst>
          </p:cNvPr>
          <p:cNvSpPr txBox="1"/>
          <p:nvPr/>
        </p:nvSpPr>
        <p:spPr>
          <a:xfrm>
            <a:off x="228600" y="190500"/>
            <a:ext cx="8458200" cy="4252446"/>
          </a:xfrm>
          <a:prstGeom prst="rect">
            <a:avLst/>
          </a:prstGeom>
          <a:noFill/>
        </p:spPr>
        <p:txBody>
          <a:bodyPr wrap="square" rtlCol="0">
            <a:spAutoFit/>
          </a:bodyPr>
          <a:lstStyle/>
          <a:p>
            <a:pPr algn="ctr">
              <a:lnSpc>
                <a:spcPts val="11916"/>
              </a:lnSpc>
            </a:pPr>
            <a:r>
              <a:rPr lang="en-US" sz="7200" b="1" dirty="0">
                <a:solidFill>
                  <a:srgbClr val="FFFFFF"/>
                </a:solidFill>
                <a:latin typeface="TT Supermolot Neue Bold"/>
                <a:ea typeface="TT Supermolot Neue Bold"/>
                <a:cs typeface="TT Supermolot Neue Bold"/>
                <a:sym typeface="TT Supermolot Neue Bold"/>
              </a:rPr>
              <a:t>Thank you</a:t>
            </a:r>
          </a:p>
          <a:p>
            <a:pPr algn="ctr">
              <a:lnSpc>
                <a:spcPts val="11916"/>
              </a:lnSpc>
            </a:pPr>
            <a:r>
              <a:rPr lang="en-US" sz="7200" b="1" dirty="0">
                <a:solidFill>
                  <a:srgbClr val="FFFFFF"/>
                </a:solidFill>
                <a:latin typeface="TT Supermolot Neue Bold"/>
                <a:ea typeface="TT Supermolot Neue Bold"/>
                <a:cs typeface="TT Supermolot Neue Bold"/>
                <a:sym typeface="TT Supermolot Neue Bold"/>
              </a:rPr>
              <a:t>Done By-CSE-B</a:t>
            </a:r>
          </a:p>
          <a:p>
            <a:endParaRPr lang="en-IN" sz="7200" dirty="0"/>
          </a:p>
        </p:txBody>
      </p:sp>
      <p:sp>
        <p:nvSpPr>
          <p:cNvPr id="7" name="TextBox 6">
            <a:extLst>
              <a:ext uri="{FF2B5EF4-FFF2-40B4-BE49-F238E27FC236}">
                <a16:creationId xmlns:a16="http://schemas.microsoft.com/office/drawing/2014/main" id="{4577394C-9065-4AE2-8322-E835086F4DDE}"/>
              </a:ext>
            </a:extLst>
          </p:cNvPr>
          <p:cNvSpPr txBox="1"/>
          <p:nvPr/>
        </p:nvSpPr>
        <p:spPr>
          <a:xfrm>
            <a:off x="4876800" y="3092354"/>
            <a:ext cx="11734800" cy="5981125"/>
          </a:xfrm>
          <a:prstGeom prst="rect">
            <a:avLst/>
          </a:prstGeom>
          <a:noFill/>
        </p:spPr>
        <p:txBody>
          <a:bodyPr wrap="square" rtlCol="0">
            <a:spAutoFit/>
          </a:bodyPr>
          <a:lstStyle/>
          <a:p>
            <a:pPr marL="0" lvl="0" indent="0" algn="ctr">
              <a:lnSpc>
                <a:spcPts val="10376"/>
              </a:lnSpc>
              <a:spcBef>
                <a:spcPct val="0"/>
              </a:spcBef>
            </a:pPr>
            <a:r>
              <a:rPr lang="en-US" sz="3600" b="1" u="none" strike="noStrike" dirty="0" err="1">
                <a:solidFill>
                  <a:srgbClr val="FFFF00"/>
                </a:solidFill>
                <a:latin typeface="TT Supermolot Neue Bold"/>
                <a:ea typeface="TT Supermolot Neue Bold"/>
                <a:cs typeface="TT Supermolot Neue Bold"/>
                <a:sym typeface="TT Supermolot Neue Bold"/>
              </a:rPr>
              <a:t>Jagadheep</a:t>
            </a:r>
            <a:r>
              <a:rPr lang="en-US" sz="3600" b="1" u="none" strike="noStrike" dirty="0">
                <a:solidFill>
                  <a:srgbClr val="FFFF00"/>
                </a:solidFill>
                <a:latin typeface="TT Supermolot Neue Bold"/>
                <a:ea typeface="TT Supermolot Neue Bold"/>
                <a:cs typeface="TT Supermolot Neue Bold"/>
                <a:sym typeface="TT Supermolot Neue Bold"/>
              </a:rPr>
              <a:t> UK CH.EN.U4CSE22120</a:t>
            </a:r>
          </a:p>
          <a:p>
            <a:pPr marL="0" lvl="0" indent="0" algn="ctr">
              <a:lnSpc>
                <a:spcPts val="10376"/>
              </a:lnSpc>
              <a:spcBef>
                <a:spcPct val="0"/>
              </a:spcBef>
            </a:pPr>
            <a:r>
              <a:rPr lang="en-US" sz="3600" b="1" dirty="0" err="1">
                <a:solidFill>
                  <a:srgbClr val="FFFF00"/>
                </a:solidFill>
                <a:latin typeface="TT Supermolot Neue Bold"/>
                <a:ea typeface="TT Supermolot Neue Bold"/>
                <a:cs typeface="TT Supermolot Neue Bold"/>
                <a:sym typeface="TT Supermolot Neue Bold"/>
              </a:rPr>
              <a:t>JayanthRagavan</a:t>
            </a:r>
            <a:r>
              <a:rPr lang="en-US" sz="3600" b="1" dirty="0">
                <a:solidFill>
                  <a:srgbClr val="FFFF00"/>
                </a:solidFill>
                <a:latin typeface="TT Supermolot Neue Bold"/>
                <a:ea typeface="TT Supermolot Neue Bold"/>
                <a:cs typeface="TT Supermolot Neue Bold"/>
                <a:sym typeface="TT Supermolot Neue Bold"/>
              </a:rPr>
              <a:t> M CH.EN.U4CSE22121</a:t>
            </a:r>
          </a:p>
          <a:p>
            <a:pPr marL="0" lvl="0" indent="0" algn="ctr">
              <a:lnSpc>
                <a:spcPts val="10376"/>
              </a:lnSpc>
              <a:spcBef>
                <a:spcPct val="0"/>
              </a:spcBef>
            </a:pPr>
            <a:r>
              <a:rPr lang="en-US" sz="3600" b="1" u="none" strike="noStrike" dirty="0" err="1">
                <a:solidFill>
                  <a:srgbClr val="FFFF00"/>
                </a:solidFill>
                <a:latin typeface="TT Supermolot Neue Bold"/>
                <a:ea typeface="TT Supermolot Neue Bold"/>
                <a:cs typeface="TT Supermolot Neue Bold"/>
                <a:sym typeface="TT Supermolot Neue Bold"/>
              </a:rPr>
              <a:t>KavinKumar</a:t>
            </a:r>
            <a:r>
              <a:rPr lang="en-US" sz="3600" b="1" u="none" strike="noStrike" dirty="0">
                <a:solidFill>
                  <a:srgbClr val="FFFF00"/>
                </a:solidFill>
                <a:latin typeface="TT Supermolot Neue Bold"/>
                <a:ea typeface="TT Supermolot Neue Bold"/>
                <a:cs typeface="TT Supermolot Neue Bold"/>
                <a:sym typeface="TT Supermolot Neue Bold"/>
              </a:rPr>
              <a:t> VS CH.EN.U4CSE221</a:t>
            </a:r>
            <a:r>
              <a:rPr lang="en-US" sz="3600" b="1" dirty="0">
                <a:solidFill>
                  <a:srgbClr val="FFFF00"/>
                </a:solidFill>
                <a:latin typeface="TT Supermolot Neue Bold"/>
                <a:ea typeface="TT Supermolot Neue Bold"/>
                <a:cs typeface="TT Supermolot Neue Bold"/>
                <a:sym typeface="TT Supermolot Neue Bold"/>
              </a:rPr>
              <a:t>25</a:t>
            </a:r>
          </a:p>
          <a:p>
            <a:pPr marL="0" lvl="0" indent="0" algn="ctr">
              <a:lnSpc>
                <a:spcPts val="10376"/>
              </a:lnSpc>
              <a:spcBef>
                <a:spcPct val="0"/>
              </a:spcBef>
            </a:pPr>
            <a:r>
              <a:rPr lang="en-US" sz="3600" b="1" u="none" strike="noStrike" dirty="0">
                <a:solidFill>
                  <a:srgbClr val="FFFF00"/>
                </a:solidFill>
                <a:latin typeface="TT Supermolot Neue Bold"/>
                <a:ea typeface="TT Supermolot Neue Bold"/>
                <a:cs typeface="TT Supermolot Neue Bold"/>
                <a:sym typeface="TT Supermolot Neue Bold"/>
              </a:rPr>
              <a:t>Mani Shankar SG CH.EN.U4CSE22130</a:t>
            </a:r>
          </a:p>
          <a:p>
            <a:endParaRPr lang="en-IN" sz="3600" b="1" dirty="0"/>
          </a:p>
        </p:txBody>
      </p:sp>
    </p:spTree>
    <p:extLst>
      <p:ext uri="{BB962C8B-B14F-4D97-AF65-F5344CB8AC3E}">
        <p14:creationId xmlns:p14="http://schemas.microsoft.com/office/powerpoint/2010/main" val="170940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996471" y="3254817"/>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6198962"/>
            <a:ext cx="18288000" cy="732868"/>
            <a:chOff x="0" y="0"/>
            <a:chExt cx="4816593" cy="193019"/>
          </a:xfrm>
        </p:grpSpPr>
        <p:sp>
          <p:nvSpPr>
            <p:cNvPr id="4" name="Freeform 4"/>
            <p:cNvSpPr/>
            <p:nvPr/>
          </p:nvSpPr>
          <p:spPr>
            <a:xfrm>
              <a:off x="0" y="0"/>
              <a:ext cx="4816592" cy="193019"/>
            </a:xfrm>
            <a:custGeom>
              <a:avLst/>
              <a:gdLst/>
              <a:ahLst/>
              <a:cxnLst/>
              <a:rect l="l" t="t" r="r" b="b"/>
              <a:pathLst>
                <a:path w="4816592" h="193019">
                  <a:moveTo>
                    <a:pt x="0" y="0"/>
                  </a:moveTo>
                  <a:lnTo>
                    <a:pt x="4816592" y="0"/>
                  </a:lnTo>
                  <a:lnTo>
                    <a:pt x="4816592" y="193019"/>
                  </a:lnTo>
                  <a:lnTo>
                    <a:pt x="0" y="193019"/>
                  </a:lnTo>
                  <a:close/>
                </a:path>
              </a:pathLst>
            </a:custGeom>
            <a:gradFill rotWithShape="1">
              <a:gsLst>
                <a:gs pos="0">
                  <a:srgbClr val="00B2FF">
                    <a:alpha val="100000"/>
                  </a:srgbClr>
                </a:gs>
                <a:gs pos="100000">
                  <a:srgbClr val="00E8FF">
                    <a:alpha val="100000"/>
                  </a:srgbClr>
                </a:gs>
              </a:gsLst>
              <a:lin ang="2700000"/>
            </a:gradFill>
          </p:spPr>
        </p:sp>
        <p:sp>
          <p:nvSpPr>
            <p:cNvPr id="5" name="TextBox 5"/>
            <p:cNvSpPr txBox="1"/>
            <p:nvPr/>
          </p:nvSpPr>
          <p:spPr>
            <a:xfrm>
              <a:off x="0" y="-38100"/>
              <a:ext cx="4816593" cy="23111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36640"/>
            <a:ext cx="18288000" cy="10323640"/>
            <a:chOff x="0" y="0"/>
            <a:chExt cx="2833290" cy="1599402"/>
          </a:xfrm>
        </p:grpSpPr>
        <p:sp>
          <p:nvSpPr>
            <p:cNvPr id="7" name="Freeform 7"/>
            <p:cNvSpPr/>
            <p:nvPr/>
          </p:nvSpPr>
          <p:spPr>
            <a:xfrm>
              <a:off x="0" y="0"/>
              <a:ext cx="2833290" cy="1599402"/>
            </a:xfrm>
            <a:custGeom>
              <a:avLst/>
              <a:gdLst/>
              <a:ahLst/>
              <a:cxnLst/>
              <a:rect l="l" t="t" r="r" b="b"/>
              <a:pathLst>
                <a:path w="2833290" h="1599402">
                  <a:moveTo>
                    <a:pt x="0" y="0"/>
                  </a:moveTo>
                  <a:lnTo>
                    <a:pt x="2833290" y="0"/>
                  </a:lnTo>
                  <a:lnTo>
                    <a:pt x="2833290" y="1599402"/>
                  </a:lnTo>
                  <a:lnTo>
                    <a:pt x="0" y="1599402"/>
                  </a:lnTo>
                  <a:close/>
                </a:path>
              </a:pathLst>
            </a:custGeom>
            <a:blipFill>
              <a:blip r:embed="rId4">
                <a:alphaModFix amt="55000"/>
              </a:blip>
              <a:stretch>
                <a:fillRect l="-178" r="-178"/>
              </a:stretch>
            </a:blipFill>
          </p:spPr>
        </p:sp>
      </p:grpSp>
      <p:sp>
        <p:nvSpPr>
          <p:cNvPr id="8" name="Freeform 8"/>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809625" y="212870"/>
            <a:ext cx="5220771" cy="1460209"/>
          </a:xfrm>
          <a:prstGeom prst="rect">
            <a:avLst/>
          </a:prstGeom>
        </p:spPr>
        <p:txBody>
          <a:bodyPr lIns="0" tIns="0" rIns="0" bIns="0" rtlCol="0" anchor="t">
            <a:spAutoFit/>
          </a:bodyPr>
          <a:lstStyle/>
          <a:p>
            <a:pPr marL="0" lvl="0" indent="0" algn="ctr">
              <a:lnSpc>
                <a:spcPts val="11916"/>
              </a:lnSpc>
              <a:spcBef>
                <a:spcPct val="0"/>
              </a:spcBef>
            </a:pPr>
            <a:r>
              <a:rPr lang="en-US" sz="8511" b="1" u="none" strike="noStrike">
                <a:solidFill>
                  <a:srgbClr val="FFFFFF"/>
                </a:solidFill>
                <a:latin typeface="TT Supermolot Neue Bold"/>
                <a:ea typeface="TT Supermolot Neue Bold"/>
                <a:cs typeface="TT Supermolot Neue Bold"/>
                <a:sym typeface="TT Supermolot Neue Bold"/>
              </a:rPr>
              <a:t>OVERVIEW</a:t>
            </a:r>
          </a:p>
        </p:txBody>
      </p:sp>
      <p:sp>
        <p:nvSpPr>
          <p:cNvPr id="10" name="TextBox 10"/>
          <p:cNvSpPr txBox="1"/>
          <p:nvPr/>
        </p:nvSpPr>
        <p:spPr>
          <a:xfrm>
            <a:off x="1009650" y="1887193"/>
            <a:ext cx="16230600" cy="6778626"/>
          </a:xfrm>
          <a:prstGeom prst="rect">
            <a:avLst/>
          </a:prstGeom>
        </p:spPr>
        <p:txBody>
          <a:bodyPr lIns="0" tIns="0" rIns="0" bIns="0" rtlCol="0" anchor="t">
            <a:spAutoFit/>
          </a:bodyPr>
          <a:lstStyle/>
          <a:p>
            <a:pPr algn="l">
              <a:lnSpc>
                <a:spcPts val="4899"/>
              </a:lnSpc>
              <a:spcBef>
                <a:spcPct val="0"/>
              </a:spcBef>
            </a:pPr>
            <a:r>
              <a:rPr lang="en-US" sz="3499" b="1">
                <a:solidFill>
                  <a:srgbClr val="FFFFFF"/>
                </a:solidFill>
                <a:latin typeface="Canva Sans Bold"/>
                <a:ea typeface="Canva Sans Bold"/>
                <a:cs typeface="Canva Sans Bold"/>
                <a:sym typeface="Canva Sans Bold"/>
              </a:rPr>
              <a:t>In today's interconnected local network environments, the confidentiality and integrity of communication are paramount concerns for computer security. This project addresses the critical need for secure messaging by developing a chat application fortified with the ElGamal cryptosystem. ElGamal, a robust public-key encryption algorithm, provides a strong cryptographic foundation for secure message exchange. We've implemented this system to ensure that sensitive information remains protected from unauthorized disclosure and tampering. This application, built using Typescript and React, makes use of websockets and Elgamal cryptosystem to ensure secure one-on-one communication in a local network .</a:t>
            </a:r>
          </a:p>
        </p:txBody>
      </p:sp>
      <p:sp>
        <p:nvSpPr>
          <p:cNvPr id="11" name="Freeform 11"/>
          <p:cNvSpPr/>
          <p:nvPr/>
        </p:nvSpPr>
        <p:spPr>
          <a:xfrm>
            <a:off x="14778492" y="7213900"/>
            <a:ext cx="2513117" cy="2550211"/>
          </a:xfrm>
          <a:custGeom>
            <a:avLst/>
            <a:gdLst/>
            <a:ahLst/>
            <a:cxnLst/>
            <a:rect l="l" t="t" r="r" b="b"/>
            <a:pathLst>
              <a:path w="2513117" h="2550211">
                <a:moveTo>
                  <a:pt x="0" y="0"/>
                </a:moveTo>
                <a:lnTo>
                  <a:pt x="2513117" y="0"/>
                </a:lnTo>
                <a:lnTo>
                  <a:pt x="2513117" y="2550210"/>
                </a:lnTo>
                <a:lnTo>
                  <a:pt x="0" y="25502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5670736" y="7860206"/>
            <a:ext cx="728628" cy="987058"/>
          </a:xfrm>
          <a:custGeom>
            <a:avLst/>
            <a:gdLst/>
            <a:ahLst/>
            <a:cxnLst/>
            <a:rect l="l" t="t" r="r" b="b"/>
            <a:pathLst>
              <a:path w="728628" h="987058">
                <a:moveTo>
                  <a:pt x="0" y="0"/>
                </a:moveTo>
                <a:lnTo>
                  <a:pt x="728629" y="0"/>
                </a:lnTo>
                <a:lnTo>
                  <a:pt x="728629" y="987058"/>
                </a:lnTo>
                <a:lnTo>
                  <a:pt x="0" y="9870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grpSp>
        <p:nvGrpSpPr>
          <p:cNvPr id="2" name="Group 2"/>
          <p:cNvGrpSpPr/>
          <p:nvPr/>
        </p:nvGrpSpPr>
        <p:grpSpPr>
          <a:xfrm>
            <a:off x="0" y="-36640"/>
            <a:ext cx="18288000" cy="10323640"/>
            <a:chOff x="0" y="0"/>
            <a:chExt cx="2833290" cy="1599402"/>
          </a:xfrm>
        </p:grpSpPr>
        <p:sp>
          <p:nvSpPr>
            <p:cNvPr id="3" name="Freeform 3"/>
            <p:cNvSpPr/>
            <p:nvPr/>
          </p:nvSpPr>
          <p:spPr>
            <a:xfrm>
              <a:off x="0" y="0"/>
              <a:ext cx="2833290" cy="1599402"/>
            </a:xfrm>
            <a:custGeom>
              <a:avLst/>
              <a:gdLst/>
              <a:ahLst/>
              <a:cxnLst/>
              <a:rect l="l" t="t" r="r" b="b"/>
              <a:pathLst>
                <a:path w="2833290" h="1599402">
                  <a:moveTo>
                    <a:pt x="0" y="0"/>
                  </a:moveTo>
                  <a:lnTo>
                    <a:pt x="2833290" y="0"/>
                  </a:lnTo>
                  <a:lnTo>
                    <a:pt x="2833290" y="1599402"/>
                  </a:lnTo>
                  <a:lnTo>
                    <a:pt x="0" y="1599402"/>
                  </a:lnTo>
                  <a:close/>
                </a:path>
              </a:pathLst>
            </a:custGeom>
            <a:solidFill>
              <a:srgbClr val="000000">
                <a:alpha val="0"/>
              </a:srgbClr>
            </a:solidFill>
            <a:ln w="12700">
              <a:solidFill>
                <a:srgbClr val="000000"/>
              </a:solidFill>
            </a:ln>
          </p:spPr>
        </p:sp>
      </p:grpSp>
      <p:grpSp>
        <p:nvGrpSpPr>
          <p:cNvPr id="4" name="Group 4"/>
          <p:cNvGrpSpPr/>
          <p:nvPr/>
        </p:nvGrpSpPr>
        <p:grpSpPr>
          <a:xfrm>
            <a:off x="0" y="0"/>
            <a:ext cx="484118" cy="7795013"/>
            <a:chOff x="0" y="0"/>
            <a:chExt cx="127504" cy="2053007"/>
          </a:xfrm>
        </p:grpSpPr>
        <p:sp>
          <p:nvSpPr>
            <p:cNvPr id="5" name="Freeform 5"/>
            <p:cNvSpPr/>
            <p:nvPr/>
          </p:nvSpPr>
          <p:spPr>
            <a:xfrm>
              <a:off x="0" y="0"/>
              <a:ext cx="127504" cy="2053007"/>
            </a:xfrm>
            <a:custGeom>
              <a:avLst/>
              <a:gdLst/>
              <a:ahLst/>
              <a:cxnLst/>
              <a:rect l="l" t="t" r="r" b="b"/>
              <a:pathLst>
                <a:path w="127504" h="2053007">
                  <a:moveTo>
                    <a:pt x="0" y="0"/>
                  </a:moveTo>
                  <a:lnTo>
                    <a:pt x="127504" y="0"/>
                  </a:lnTo>
                  <a:lnTo>
                    <a:pt x="127504" y="2053007"/>
                  </a:lnTo>
                  <a:lnTo>
                    <a:pt x="0" y="2053007"/>
                  </a:lnTo>
                  <a:close/>
                </a:path>
              </a:pathLst>
            </a:custGeom>
            <a:gradFill rotWithShape="1">
              <a:gsLst>
                <a:gs pos="0">
                  <a:srgbClr val="00B2FF">
                    <a:alpha val="100000"/>
                  </a:srgbClr>
                </a:gs>
                <a:gs pos="100000">
                  <a:srgbClr val="00E8FF">
                    <a:alpha val="100000"/>
                  </a:srgbClr>
                </a:gs>
              </a:gsLst>
              <a:lin ang="2700000"/>
            </a:gradFill>
          </p:spPr>
        </p:sp>
        <p:sp>
          <p:nvSpPr>
            <p:cNvPr id="6" name="TextBox 6"/>
            <p:cNvSpPr txBox="1"/>
            <p:nvPr/>
          </p:nvSpPr>
          <p:spPr>
            <a:xfrm>
              <a:off x="0" y="-38100"/>
              <a:ext cx="127504" cy="209110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00822" y="746540"/>
            <a:ext cx="573309" cy="488056"/>
          </a:xfrm>
          <a:custGeom>
            <a:avLst/>
            <a:gdLst/>
            <a:ahLst/>
            <a:cxnLst/>
            <a:rect l="l" t="t" r="r" b="b"/>
            <a:pathLst>
              <a:path w="573309" h="488056">
                <a:moveTo>
                  <a:pt x="0" y="0"/>
                </a:moveTo>
                <a:lnTo>
                  <a:pt x="573309" y="0"/>
                </a:lnTo>
                <a:lnTo>
                  <a:pt x="573309" y="488057"/>
                </a:lnTo>
                <a:lnTo>
                  <a:pt x="0" y="488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80784" y="7503413"/>
            <a:ext cx="8618741" cy="8618741"/>
          </a:xfrm>
          <a:custGeom>
            <a:avLst/>
            <a:gdLst/>
            <a:ahLst/>
            <a:cxnLst/>
            <a:rect l="l" t="t" r="r" b="b"/>
            <a:pathLst>
              <a:path w="8618741" h="8618741">
                <a:moveTo>
                  <a:pt x="0" y="0"/>
                </a:moveTo>
                <a:lnTo>
                  <a:pt x="8618741" y="0"/>
                </a:lnTo>
                <a:lnTo>
                  <a:pt x="8618741" y="8618741"/>
                </a:lnTo>
                <a:lnTo>
                  <a:pt x="0" y="8618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rot="66740">
            <a:off x="-4031107" y="-2048139"/>
            <a:ext cx="26320626" cy="13153954"/>
            <a:chOff x="0" y="0"/>
            <a:chExt cx="1397675" cy="698500"/>
          </a:xfrm>
        </p:grpSpPr>
        <p:sp>
          <p:nvSpPr>
            <p:cNvPr id="10" name="Freeform 10"/>
            <p:cNvSpPr/>
            <p:nvPr/>
          </p:nvSpPr>
          <p:spPr>
            <a:xfrm>
              <a:off x="0" y="0"/>
              <a:ext cx="1397675" cy="698500"/>
            </a:xfrm>
            <a:custGeom>
              <a:avLst/>
              <a:gdLst/>
              <a:ahLst/>
              <a:cxnLst/>
              <a:rect l="l" t="t" r="r" b="b"/>
              <a:pathLst>
                <a:path w="1397675" h="698500">
                  <a:moveTo>
                    <a:pt x="1397675" y="349250"/>
                  </a:moveTo>
                  <a:lnTo>
                    <a:pt x="1194475" y="698500"/>
                  </a:lnTo>
                  <a:lnTo>
                    <a:pt x="203200" y="698500"/>
                  </a:lnTo>
                  <a:lnTo>
                    <a:pt x="0" y="349250"/>
                  </a:lnTo>
                  <a:lnTo>
                    <a:pt x="203200" y="0"/>
                  </a:lnTo>
                  <a:lnTo>
                    <a:pt x="1194475" y="0"/>
                  </a:lnTo>
                  <a:lnTo>
                    <a:pt x="1397675" y="349250"/>
                  </a:lnTo>
                  <a:close/>
                </a:path>
              </a:pathLst>
            </a:custGeom>
            <a:blipFill>
              <a:blip r:embed="rId6"/>
              <a:stretch>
                <a:fillRect t="-10029" b="-10029"/>
              </a:stretch>
            </a:blipFill>
          </p:spPr>
        </p:sp>
      </p:grpSp>
      <p:sp>
        <p:nvSpPr>
          <p:cNvPr id="11" name="TextBox 11"/>
          <p:cNvSpPr txBox="1"/>
          <p:nvPr/>
        </p:nvSpPr>
        <p:spPr>
          <a:xfrm>
            <a:off x="1028700" y="113718"/>
            <a:ext cx="16903967" cy="2965159"/>
          </a:xfrm>
          <a:prstGeom prst="rect">
            <a:avLst/>
          </a:prstGeom>
        </p:spPr>
        <p:txBody>
          <a:bodyPr lIns="0" tIns="0" rIns="0" bIns="0" rtlCol="0" anchor="t">
            <a:spAutoFit/>
          </a:bodyPr>
          <a:lstStyle/>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ELGAMAL CRYPTOSYSTEM: INTRODUCTION</a:t>
            </a:r>
          </a:p>
        </p:txBody>
      </p:sp>
      <p:sp>
        <p:nvSpPr>
          <p:cNvPr id="12" name="TextBox 12"/>
          <p:cNvSpPr txBox="1"/>
          <p:nvPr/>
        </p:nvSpPr>
        <p:spPr>
          <a:xfrm>
            <a:off x="1013906" y="3098799"/>
            <a:ext cx="16230600" cy="6159501"/>
          </a:xfrm>
          <a:prstGeom prst="rect">
            <a:avLst/>
          </a:prstGeom>
        </p:spPr>
        <p:txBody>
          <a:bodyPr lIns="0" tIns="0" rIns="0" bIns="0" rtlCol="0" anchor="t">
            <a:spAutoFit/>
          </a:bodyPr>
          <a:lstStyle/>
          <a:p>
            <a:pPr algn="l">
              <a:lnSpc>
                <a:spcPts val="4899"/>
              </a:lnSpc>
              <a:spcBef>
                <a:spcPct val="0"/>
              </a:spcBef>
            </a:pPr>
            <a:r>
              <a:rPr lang="en-US" sz="3499" b="1">
                <a:solidFill>
                  <a:srgbClr val="FFFFFF"/>
                </a:solidFill>
                <a:latin typeface="Canva Sans Bold"/>
                <a:ea typeface="Canva Sans Bold"/>
                <a:cs typeface="Canva Sans Bold"/>
                <a:sym typeface="Canva Sans Bold"/>
              </a:rPr>
              <a:t>The ElGamal cryptosystem, conceived by Taher Elgamal, is a robust asymmetric encryption algorithm designed for secure data transmission. Unlike symmetric encryption, ElGamal eliminates the necessity for a pre-shared secret key, simplifying secure communication over untrusted networks. This characteristic is particularly advantageous in distributed systems and scenarios where secure key distribution is inherently difficult, such as in ad-hoc networks or large-scale online exchanges. Its mathematical foundation in the discrete logarithm problem allows for secure key generation and message encryption within a finite field, providing a practical basis for its real-world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323640"/>
            <a:chOff x="0" y="0"/>
            <a:chExt cx="2833290" cy="1599402"/>
          </a:xfrm>
        </p:grpSpPr>
        <p:sp>
          <p:nvSpPr>
            <p:cNvPr id="3" name="Freeform 3"/>
            <p:cNvSpPr/>
            <p:nvPr/>
          </p:nvSpPr>
          <p:spPr>
            <a:xfrm>
              <a:off x="0" y="0"/>
              <a:ext cx="2833290" cy="1599402"/>
            </a:xfrm>
            <a:custGeom>
              <a:avLst/>
              <a:gdLst/>
              <a:ahLst/>
              <a:cxnLst/>
              <a:rect l="l" t="t" r="r" b="b"/>
              <a:pathLst>
                <a:path w="2833290" h="1599402">
                  <a:moveTo>
                    <a:pt x="0" y="0"/>
                  </a:moveTo>
                  <a:lnTo>
                    <a:pt x="2833290" y="0"/>
                  </a:lnTo>
                  <a:lnTo>
                    <a:pt x="2833290" y="1599402"/>
                  </a:lnTo>
                  <a:lnTo>
                    <a:pt x="0" y="1599402"/>
                  </a:lnTo>
                  <a:close/>
                </a:path>
              </a:pathLst>
            </a:custGeom>
            <a:blipFill>
              <a:blip r:embed="rId2"/>
              <a:stretch>
                <a:fillRect l="-178" r="-178"/>
              </a:stretch>
            </a:blipFill>
          </p:spPr>
        </p:sp>
      </p:grpSp>
      <p:sp>
        <p:nvSpPr>
          <p:cNvPr id="4" name="Freeform 4"/>
          <p:cNvSpPr/>
          <p:nvPr/>
        </p:nvSpPr>
        <p:spPr>
          <a:xfrm>
            <a:off x="809625" y="689422"/>
            <a:ext cx="573309" cy="488056"/>
          </a:xfrm>
          <a:custGeom>
            <a:avLst/>
            <a:gdLst/>
            <a:ahLst/>
            <a:cxnLst/>
            <a:rect l="l" t="t" r="r" b="b"/>
            <a:pathLst>
              <a:path w="573309" h="488056">
                <a:moveTo>
                  <a:pt x="0" y="0"/>
                </a:moveTo>
                <a:lnTo>
                  <a:pt x="573309" y="0"/>
                </a:lnTo>
                <a:lnTo>
                  <a:pt x="573309" y="488056"/>
                </a:lnTo>
                <a:lnTo>
                  <a:pt x="0" y="488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243964" y="7301390"/>
            <a:ext cx="7657525" cy="7657525"/>
          </a:xfrm>
          <a:custGeom>
            <a:avLst/>
            <a:gdLst/>
            <a:ahLst/>
            <a:cxnLst/>
            <a:rect l="l" t="t" r="r" b="b"/>
            <a:pathLst>
              <a:path w="7657525" h="7657525">
                <a:moveTo>
                  <a:pt x="0" y="0"/>
                </a:moveTo>
                <a:lnTo>
                  <a:pt x="7657524" y="0"/>
                </a:lnTo>
                <a:lnTo>
                  <a:pt x="7657524" y="7657524"/>
                </a:lnTo>
                <a:lnTo>
                  <a:pt x="0" y="7657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13718"/>
            <a:ext cx="16903967" cy="2965159"/>
          </a:xfrm>
          <a:prstGeom prst="rect">
            <a:avLst/>
          </a:prstGeom>
        </p:spPr>
        <p:txBody>
          <a:bodyPr lIns="0" tIns="0" rIns="0" bIns="0" rtlCol="0" anchor="t">
            <a:spAutoFit/>
          </a:bodyPr>
          <a:lstStyle/>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ELGAMAL CRYPTOSYSTEM: SECURITY</a:t>
            </a:r>
          </a:p>
        </p:txBody>
      </p:sp>
      <p:sp>
        <p:nvSpPr>
          <p:cNvPr id="7" name="TextBox 7"/>
          <p:cNvSpPr txBox="1"/>
          <p:nvPr/>
        </p:nvSpPr>
        <p:spPr>
          <a:xfrm>
            <a:off x="1028700" y="3012202"/>
            <a:ext cx="16230600" cy="6788150"/>
          </a:xfrm>
          <a:prstGeom prst="rect">
            <a:avLst/>
          </a:prstGeom>
        </p:spPr>
        <p:txBody>
          <a:bodyPr lIns="0" tIns="0" rIns="0" bIns="0" rtlCol="0" anchor="t">
            <a:spAutoFit/>
          </a:bodyPr>
          <a:lstStyle/>
          <a:p>
            <a:pPr algn="l">
              <a:lnSpc>
                <a:spcPts val="4900"/>
              </a:lnSpc>
              <a:spcBef>
                <a:spcPct val="0"/>
              </a:spcBef>
            </a:pPr>
            <a:r>
              <a:rPr lang="en-US" sz="3500" b="1">
                <a:solidFill>
                  <a:srgbClr val="FFFFFF"/>
                </a:solidFill>
                <a:latin typeface="Canva Sans Bold"/>
                <a:ea typeface="Canva Sans Bold"/>
                <a:cs typeface="Canva Sans Bold"/>
                <a:sym typeface="Canva Sans Bold"/>
              </a:rPr>
              <a:t>ElGamal security relies on the Discrete Logarithm Problem (DLP):</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DLP Foundation</a:t>
            </a:r>
            <a:r>
              <a:rPr lang="en-US" sz="3500" b="1">
                <a:solidFill>
                  <a:srgbClr val="FFFFFF"/>
                </a:solidFill>
                <a:latin typeface="Canva Sans Bold"/>
                <a:ea typeface="Canva Sans Bold"/>
                <a:cs typeface="Canva Sans Bold"/>
                <a:sym typeface="Canva Sans Bold"/>
              </a:rPr>
              <a:t>: The difficulty of calculating 'x' in y = g^x mod p is the cornerstone of ElGamal's security.</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Parameter Strength</a:t>
            </a:r>
            <a:r>
              <a:rPr lang="en-US" sz="3500" b="1">
                <a:solidFill>
                  <a:srgbClr val="FFFFFF"/>
                </a:solidFill>
                <a:latin typeface="Canva Sans Bold"/>
                <a:ea typeface="Canva Sans Bold"/>
                <a:cs typeface="Canva Sans Bold"/>
                <a:sym typeface="Canva Sans Bold"/>
              </a:rPr>
              <a:t>: Large prime 'p' and a strong generator 'g' are essential. Weak parameters compromise security.</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Malleability Mitigation</a:t>
            </a:r>
            <a:r>
              <a:rPr lang="en-US" sz="3500" b="1">
                <a:solidFill>
                  <a:srgbClr val="FFFFFF"/>
                </a:solidFill>
                <a:latin typeface="Canva Sans Bold"/>
                <a:ea typeface="Canva Sans Bold"/>
                <a:cs typeface="Canva Sans Bold"/>
                <a:sym typeface="Canva Sans Bold"/>
              </a:rPr>
              <a:t>: ElGamal's inherent malleability is addressed by hashing messages before encryption. This ensures message integrity.</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Ephemeral Key Security</a:t>
            </a:r>
            <a:r>
              <a:rPr lang="en-US" sz="3500" b="1">
                <a:solidFill>
                  <a:srgbClr val="FFFFFF"/>
                </a:solidFill>
                <a:latin typeface="Canva Sans Bold"/>
                <a:ea typeface="Canva Sans Bold"/>
                <a:cs typeface="Canva Sans Bold"/>
                <a:sym typeface="Canva Sans Bold"/>
              </a:rPr>
              <a:t>: 'k' must be truly random and never reused. Predictable 'k' exposes vulnerabilities.</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Private Key Protection</a:t>
            </a:r>
            <a:r>
              <a:rPr lang="en-US" sz="3500" b="1">
                <a:solidFill>
                  <a:srgbClr val="FFFFFF"/>
                </a:solidFill>
                <a:latin typeface="Canva Sans Bold"/>
                <a:ea typeface="Canva Sans Bold"/>
                <a:cs typeface="Canva Sans Bold"/>
                <a:sym typeface="Canva Sans Bold"/>
              </a:rPr>
              <a:t>: The private key 'x' must be kept secret. Its compromise allows decryption of all messages.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604741" y="-3430014"/>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085372" y="1342101"/>
            <a:ext cx="8117257" cy="8313764"/>
          </a:xfrm>
          <a:custGeom>
            <a:avLst/>
            <a:gdLst/>
            <a:ahLst/>
            <a:cxnLst/>
            <a:rect l="l" t="t" r="r" b="b"/>
            <a:pathLst>
              <a:path w="8117257" h="8313764">
                <a:moveTo>
                  <a:pt x="0" y="0"/>
                </a:moveTo>
                <a:lnTo>
                  <a:pt x="8117256" y="0"/>
                </a:lnTo>
                <a:lnTo>
                  <a:pt x="8117256" y="8313764"/>
                </a:lnTo>
                <a:lnTo>
                  <a:pt x="0" y="83137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38225" y="3012202"/>
            <a:ext cx="12425660" cy="7407275"/>
          </a:xfrm>
          <a:prstGeom prst="rect">
            <a:avLst/>
          </a:prstGeom>
        </p:spPr>
        <p:txBody>
          <a:bodyPr lIns="0" tIns="0" rIns="0" bIns="0" rtlCol="0" anchor="t">
            <a:spAutoFit/>
          </a:bodyPr>
          <a:lstStyle/>
          <a:p>
            <a:pPr algn="l">
              <a:lnSpc>
                <a:spcPts val="4900"/>
              </a:lnSpc>
            </a:pPr>
            <a:r>
              <a:rPr lang="en-US" sz="3500" b="1">
                <a:solidFill>
                  <a:srgbClr val="FFFFFF"/>
                </a:solidFill>
                <a:latin typeface="Canva Sans Bold"/>
                <a:ea typeface="Canva Sans Bold"/>
                <a:cs typeface="Canva Sans Bold"/>
                <a:sym typeface="Canva Sans Bold"/>
              </a:rPr>
              <a:t>ElGamal key generation involves these precise steps:</a:t>
            </a:r>
          </a:p>
          <a:p>
            <a:pPr algn="l">
              <a:lnSpc>
                <a:spcPts val="4900"/>
              </a:lnSpc>
            </a:pPr>
            <a:r>
              <a:rPr lang="en-US" sz="3500" b="1">
                <a:solidFill>
                  <a:srgbClr val="FFFFFF"/>
                </a:solidFill>
                <a:latin typeface="Canva Sans Bold"/>
                <a:ea typeface="Canva Sans Bold"/>
                <a:cs typeface="Canva Sans Bold"/>
                <a:sym typeface="Canva Sans Bold"/>
              </a:rPr>
              <a:t>1. Generate a large prime number 'p', providing a large finite field.</a:t>
            </a:r>
          </a:p>
          <a:p>
            <a:pPr algn="l">
              <a:lnSpc>
                <a:spcPts val="4900"/>
              </a:lnSpc>
            </a:pPr>
            <a:r>
              <a:rPr lang="en-US" sz="3500" b="1">
                <a:solidFill>
                  <a:srgbClr val="FFFFFF"/>
                </a:solidFill>
                <a:latin typeface="Canva Sans Bold"/>
                <a:ea typeface="Canva Sans Bold"/>
                <a:cs typeface="Canva Sans Bold"/>
                <a:sym typeface="Canva Sans Bold"/>
              </a:rPr>
              <a:t>2. Select a generator 'g' of the multiplicative group modulo 'p', ensuring     that the powers of 'g' generate all elements of the group.</a:t>
            </a:r>
          </a:p>
          <a:p>
            <a:pPr algn="l">
              <a:lnSpc>
                <a:spcPts val="4900"/>
              </a:lnSpc>
            </a:pPr>
            <a:r>
              <a:rPr lang="en-US" sz="3500" b="1">
                <a:solidFill>
                  <a:srgbClr val="FFFFFF"/>
                </a:solidFill>
                <a:latin typeface="Canva Sans Bold"/>
                <a:ea typeface="Canva Sans Bold"/>
                <a:cs typeface="Canva Sans Bold"/>
                <a:sym typeface="Canva Sans Bold"/>
              </a:rPr>
              <a:t>3. Choose a random integer 'x' as the private key, where 1 &lt; x &lt; p-1.</a:t>
            </a:r>
          </a:p>
          <a:p>
            <a:pPr algn="l">
              <a:lnSpc>
                <a:spcPts val="4900"/>
              </a:lnSpc>
            </a:pPr>
            <a:r>
              <a:rPr lang="en-US" sz="3500" b="1">
                <a:solidFill>
                  <a:srgbClr val="FFFFFF"/>
                </a:solidFill>
                <a:latin typeface="Canva Sans Bold"/>
                <a:ea typeface="Canva Sans Bold"/>
                <a:cs typeface="Canva Sans Bold"/>
                <a:sym typeface="Canva Sans Bold"/>
              </a:rPr>
              <a:t>4. Compute the public key 'y' as y = g^x mod p.</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The public key (p, g, y) is then shared, while the private key 'x' remains confidential.</a:t>
            </a:r>
          </a:p>
          <a:p>
            <a:pPr algn="l">
              <a:lnSpc>
                <a:spcPts val="4900"/>
              </a:lnSpc>
            </a:pPr>
            <a:endParaRPr lang="en-US" sz="3500" b="1">
              <a:solidFill>
                <a:srgbClr val="FFFFFF"/>
              </a:solidFill>
              <a:latin typeface="Canva Sans Bold"/>
              <a:ea typeface="Canva Sans Bold"/>
              <a:cs typeface="Canva Sans Bold"/>
              <a:sym typeface="Canva Sans Bold"/>
            </a:endParaRPr>
          </a:p>
        </p:txBody>
      </p:sp>
      <p:sp>
        <p:nvSpPr>
          <p:cNvPr id="5" name="Freeform 5"/>
          <p:cNvSpPr/>
          <p:nvPr/>
        </p:nvSpPr>
        <p:spPr>
          <a:xfrm>
            <a:off x="13454360" y="1888753"/>
            <a:ext cx="4659705" cy="8149768"/>
          </a:xfrm>
          <a:custGeom>
            <a:avLst/>
            <a:gdLst/>
            <a:ahLst/>
            <a:cxnLst/>
            <a:rect l="l" t="t" r="r" b="b"/>
            <a:pathLst>
              <a:path w="4659705" h="8149768">
                <a:moveTo>
                  <a:pt x="0" y="0"/>
                </a:moveTo>
                <a:lnTo>
                  <a:pt x="4659705" y="0"/>
                </a:lnTo>
                <a:lnTo>
                  <a:pt x="4659705" y="8149769"/>
                </a:lnTo>
                <a:lnTo>
                  <a:pt x="0" y="8149769"/>
                </a:lnTo>
                <a:lnTo>
                  <a:pt x="0" y="0"/>
                </a:lnTo>
                <a:close/>
              </a:path>
            </a:pathLst>
          </a:custGeom>
          <a:blipFill>
            <a:blip r:embed="rId6"/>
            <a:stretch>
              <a:fillRect l="-74451" t="-6707" r="-75256" b="-3048"/>
            </a:stretch>
          </a:blipFill>
        </p:spPr>
      </p:sp>
      <p:sp>
        <p:nvSpPr>
          <p:cNvPr id="6" name="TextBox 6"/>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KEY GENERATION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996471" y="-2930300"/>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07193" y="1139970"/>
            <a:ext cx="3199976" cy="8996781"/>
          </a:xfrm>
          <a:custGeom>
            <a:avLst/>
            <a:gdLst/>
            <a:ahLst/>
            <a:cxnLst/>
            <a:rect l="l" t="t" r="r" b="b"/>
            <a:pathLst>
              <a:path w="3199976" h="8996781">
                <a:moveTo>
                  <a:pt x="0" y="0"/>
                </a:moveTo>
                <a:lnTo>
                  <a:pt x="3199977" y="0"/>
                </a:lnTo>
                <a:lnTo>
                  <a:pt x="3199977" y="8996782"/>
                </a:lnTo>
                <a:lnTo>
                  <a:pt x="0" y="8996782"/>
                </a:lnTo>
                <a:lnTo>
                  <a:pt x="0" y="0"/>
                </a:lnTo>
                <a:close/>
              </a:path>
            </a:pathLst>
          </a:custGeom>
          <a:blipFill>
            <a:blip r:embed="rId4"/>
            <a:stretch>
              <a:fillRect l="-133070" r="-132655"/>
            </a:stretch>
          </a:blipFill>
        </p:spPr>
      </p:sp>
      <p:sp>
        <p:nvSpPr>
          <p:cNvPr id="4" name="TextBox 4"/>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ENCRYPTION</a:t>
            </a:r>
          </a:p>
        </p:txBody>
      </p:sp>
      <p:sp>
        <p:nvSpPr>
          <p:cNvPr id="5" name="TextBox 5"/>
          <p:cNvSpPr txBox="1"/>
          <p:nvPr/>
        </p:nvSpPr>
        <p:spPr>
          <a:xfrm>
            <a:off x="1028700" y="3089275"/>
            <a:ext cx="13378493" cy="6169025"/>
          </a:xfrm>
          <a:prstGeom prst="rect">
            <a:avLst/>
          </a:prstGeom>
        </p:spPr>
        <p:txBody>
          <a:bodyPr lIns="0" tIns="0" rIns="0" bIns="0" rtlCol="0" anchor="t">
            <a:spAutoFit/>
          </a:bodyPr>
          <a:lstStyle/>
          <a:p>
            <a:pPr algn="l">
              <a:lnSpc>
                <a:spcPts val="4900"/>
              </a:lnSpc>
            </a:pPr>
            <a:r>
              <a:rPr lang="en-US" sz="3500" b="1">
                <a:solidFill>
                  <a:srgbClr val="FFFFFF"/>
                </a:solidFill>
                <a:latin typeface="Canva Sans Bold"/>
                <a:ea typeface="Canva Sans Bold"/>
                <a:cs typeface="Canva Sans Bold"/>
                <a:sym typeface="Canva Sans Bold"/>
              </a:rPr>
              <a:t>ElGamal encryption transforms plaintext 'm' into ciphertext (a, b) through these operations.</a:t>
            </a:r>
          </a:p>
          <a:p>
            <a:pPr marL="755651" lvl="1" indent="-377825" algn="l">
              <a:lnSpc>
                <a:spcPts val="4900"/>
              </a:lnSpc>
              <a:buAutoNum type="arabicPeriod"/>
            </a:pPr>
            <a:r>
              <a:rPr lang="en-US" sz="3500" b="1">
                <a:solidFill>
                  <a:srgbClr val="FFFFFF"/>
                </a:solidFill>
                <a:latin typeface="Canva Sans Bold"/>
                <a:ea typeface="Canva Sans Bold"/>
                <a:cs typeface="Canva Sans Bold"/>
                <a:sym typeface="Canva Sans Bold"/>
              </a:rPr>
              <a:t>Choose a random ephemeral key 'k', where 1 &lt; k &lt; p-1.</a:t>
            </a:r>
          </a:p>
          <a:p>
            <a:pPr marL="755651" lvl="1" indent="-377825" algn="l">
              <a:lnSpc>
                <a:spcPts val="4900"/>
              </a:lnSpc>
              <a:buAutoNum type="arabicPeriod"/>
            </a:pPr>
            <a:r>
              <a:rPr lang="en-US" sz="3500" b="1">
                <a:solidFill>
                  <a:srgbClr val="FFFFFF"/>
                </a:solidFill>
                <a:latin typeface="Canva Sans Bold"/>
                <a:ea typeface="Canva Sans Bold"/>
                <a:cs typeface="Canva Sans Bold"/>
                <a:sym typeface="Canva Sans Bold"/>
              </a:rPr>
              <a:t>Calculate 'a' as a = g^k mod p.</a:t>
            </a:r>
          </a:p>
          <a:p>
            <a:pPr marL="755651" lvl="1" indent="-377825" algn="l">
              <a:lnSpc>
                <a:spcPts val="4900"/>
              </a:lnSpc>
              <a:buAutoNum type="arabicPeriod"/>
            </a:pPr>
            <a:r>
              <a:rPr lang="en-US" sz="3500" b="1">
                <a:solidFill>
                  <a:srgbClr val="FFFFFF"/>
                </a:solidFill>
                <a:latin typeface="Canva Sans Bold"/>
                <a:ea typeface="Canva Sans Bold"/>
                <a:cs typeface="Canva Sans Bold"/>
                <a:sym typeface="Canva Sans Bold"/>
              </a:rPr>
              <a:t>Calculate 'b' as b = m * y^k mod p.</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The resulting ciphertext (a, b) is then transmitted. This process introduces randomness, ensuring that each encryption of the same message yields a different ciphertext.</a:t>
            </a:r>
          </a:p>
          <a:p>
            <a:pPr algn="l">
              <a:lnSpc>
                <a:spcPts val="4900"/>
              </a:lnSpc>
            </a:pPr>
            <a:endParaRPr lang="en-US" sz="3500" b="1">
              <a:solidFill>
                <a:srgbClr val="FFFFFF"/>
              </a:solidFill>
              <a:latin typeface="Canva Sans Bold"/>
              <a:ea typeface="Canva Sans Bold"/>
              <a:cs typeface="Canva Sans Bold"/>
              <a:sym typeface="Canva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996471" y="-2930300"/>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DECRYPTION</a:t>
            </a:r>
          </a:p>
        </p:txBody>
      </p:sp>
      <p:sp>
        <p:nvSpPr>
          <p:cNvPr id="4" name="TextBox 4"/>
          <p:cNvSpPr txBox="1"/>
          <p:nvPr/>
        </p:nvSpPr>
        <p:spPr>
          <a:xfrm>
            <a:off x="1028700" y="3210507"/>
            <a:ext cx="13279102" cy="7407275"/>
          </a:xfrm>
          <a:prstGeom prst="rect">
            <a:avLst/>
          </a:prstGeom>
        </p:spPr>
        <p:txBody>
          <a:bodyPr lIns="0" tIns="0" rIns="0" bIns="0" rtlCol="0" anchor="t">
            <a:spAutoFit/>
          </a:bodyPr>
          <a:lstStyle/>
          <a:p>
            <a:pPr algn="l">
              <a:lnSpc>
                <a:spcPts val="4900"/>
              </a:lnSpc>
            </a:pPr>
            <a:r>
              <a:rPr lang="en-US" sz="3500" b="1">
                <a:solidFill>
                  <a:srgbClr val="FFFFFF"/>
                </a:solidFill>
                <a:latin typeface="Canva Sans Bold"/>
                <a:ea typeface="Canva Sans Bold"/>
                <a:cs typeface="Canva Sans Bold"/>
                <a:sym typeface="Canva Sans Bold"/>
              </a:rPr>
              <a:t>ElGamal decryption recovers the original plaintext 'm' from the ciphertext (a, b) using the private key 'x' and the properties of modular arithmetic by doing the following:</a:t>
            </a:r>
          </a:p>
          <a:p>
            <a:pPr marL="755651" lvl="1" indent="-377825" algn="l">
              <a:lnSpc>
                <a:spcPts val="4900"/>
              </a:lnSpc>
              <a:buAutoNum type="arabicPeriod"/>
            </a:pPr>
            <a:r>
              <a:rPr lang="en-US" sz="3500" b="1">
                <a:solidFill>
                  <a:srgbClr val="FF4500"/>
                </a:solidFill>
                <a:latin typeface="Canva Sans Bold"/>
                <a:ea typeface="Canva Sans Bold"/>
                <a:cs typeface="Canva Sans Bold"/>
                <a:sym typeface="Canva Sans Bold"/>
              </a:rPr>
              <a:t>Calculate a^(p-1-x):</a:t>
            </a:r>
            <a:r>
              <a:rPr lang="en-US" sz="3500" b="1">
                <a:solidFill>
                  <a:srgbClr val="FFFFFF"/>
                </a:solidFill>
                <a:latin typeface="Canva Sans Bold"/>
                <a:ea typeface="Canva Sans Bold"/>
                <a:cs typeface="Canva Sans Bold"/>
                <a:sym typeface="Canva Sans Bold"/>
              </a:rPr>
              <a:t> This step involves computing 'a' raised to the power of (p-1-x).</a:t>
            </a:r>
          </a:p>
          <a:p>
            <a:pPr marL="755651" lvl="1" indent="-377825" algn="l">
              <a:lnSpc>
                <a:spcPts val="4900"/>
              </a:lnSpc>
              <a:buAutoNum type="arabicPeriod"/>
            </a:pPr>
            <a:r>
              <a:rPr lang="en-US" sz="3500" b="1">
                <a:solidFill>
                  <a:srgbClr val="FF4500"/>
                </a:solidFill>
                <a:latin typeface="Canva Sans Bold"/>
                <a:ea typeface="Canva Sans Bold"/>
                <a:cs typeface="Canva Sans Bold"/>
                <a:sym typeface="Canva Sans Bold"/>
              </a:rPr>
              <a:t>Multiply with 'b':</a:t>
            </a:r>
            <a:r>
              <a:rPr lang="en-US" sz="3500" b="1">
                <a:solidFill>
                  <a:srgbClr val="FFFFFF"/>
                </a:solidFill>
                <a:latin typeface="Canva Sans Bold"/>
                <a:ea typeface="Canva Sans Bold"/>
                <a:cs typeface="Canva Sans Bold"/>
                <a:sym typeface="Canva Sans Bold"/>
              </a:rPr>
              <a:t> Multiply the result from the previous step with 'b' (the second part of the ciphertext).</a:t>
            </a:r>
          </a:p>
          <a:p>
            <a:pPr marL="755651" lvl="1" indent="-377825" algn="l">
              <a:lnSpc>
                <a:spcPts val="4900"/>
              </a:lnSpc>
              <a:buAutoNum type="arabicPeriod"/>
            </a:pPr>
            <a:r>
              <a:rPr lang="en-US" sz="3500" b="1">
                <a:solidFill>
                  <a:srgbClr val="FF4500"/>
                </a:solidFill>
                <a:latin typeface="Canva Sans Bold"/>
                <a:ea typeface="Canva Sans Bold"/>
                <a:cs typeface="Canva Sans Bold"/>
                <a:sym typeface="Canva Sans Bold"/>
              </a:rPr>
              <a:t>Apply Modulo p:</a:t>
            </a:r>
            <a:r>
              <a:rPr lang="en-US" sz="3500" b="1">
                <a:solidFill>
                  <a:srgbClr val="FFFFFF"/>
                </a:solidFill>
                <a:latin typeface="Canva Sans Bold"/>
                <a:ea typeface="Canva Sans Bold"/>
                <a:cs typeface="Canva Sans Bold"/>
                <a:sym typeface="Canva Sans Bold"/>
              </a:rPr>
              <a:t> Take the result from step 2 modulo 'p' to obtain the plaintext message 'm'.</a:t>
            </a:r>
          </a:p>
          <a:p>
            <a:pPr marL="1511301" lvl="2" indent="-503767" algn="l">
              <a:lnSpc>
                <a:spcPts val="4900"/>
              </a:lnSpc>
              <a:buFont typeface="Arial"/>
              <a:buChar char="⚬"/>
            </a:pPr>
            <a:r>
              <a:rPr lang="en-US" sz="3500" b="1">
                <a:solidFill>
                  <a:srgbClr val="FFFFFF"/>
                </a:solidFill>
                <a:latin typeface="Canva Sans Bold"/>
                <a:ea typeface="Canva Sans Bold"/>
                <a:cs typeface="Canva Sans Bold"/>
                <a:sym typeface="Canva Sans Bold"/>
              </a:rPr>
              <a:t>Mathematically: m = (b * a^(p-1-x)) mod p</a:t>
            </a:r>
          </a:p>
          <a:p>
            <a:pPr algn="l">
              <a:lnSpc>
                <a:spcPts val="4900"/>
              </a:lnSpc>
            </a:pPr>
            <a:endParaRPr lang="en-US" sz="3500" b="1">
              <a:solidFill>
                <a:srgbClr val="FFFFFF"/>
              </a:solidFill>
              <a:latin typeface="Canva Sans Bold"/>
              <a:ea typeface="Canva Sans Bold"/>
              <a:cs typeface="Canva Sans Bold"/>
              <a:sym typeface="Canva Sans Bold"/>
            </a:endParaRPr>
          </a:p>
          <a:p>
            <a:pPr algn="l">
              <a:lnSpc>
                <a:spcPts val="4900"/>
              </a:lnSpc>
            </a:pPr>
            <a:endParaRPr lang="en-US" sz="3500" b="1">
              <a:solidFill>
                <a:srgbClr val="FFFFFF"/>
              </a:solidFill>
              <a:latin typeface="Canva Sans Bold"/>
              <a:ea typeface="Canva Sans Bold"/>
              <a:cs typeface="Canva Sans Bold"/>
              <a:sym typeface="Canva Sans Bold"/>
            </a:endParaRPr>
          </a:p>
        </p:txBody>
      </p:sp>
      <p:sp>
        <p:nvSpPr>
          <p:cNvPr id="5" name="Freeform 5"/>
          <p:cNvSpPr/>
          <p:nvPr/>
        </p:nvSpPr>
        <p:spPr>
          <a:xfrm>
            <a:off x="14513123" y="1146366"/>
            <a:ext cx="3774877" cy="8990386"/>
          </a:xfrm>
          <a:custGeom>
            <a:avLst/>
            <a:gdLst/>
            <a:ahLst/>
            <a:cxnLst/>
            <a:rect l="l" t="t" r="r" b="b"/>
            <a:pathLst>
              <a:path w="3774877" h="8990386">
                <a:moveTo>
                  <a:pt x="0" y="0"/>
                </a:moveTo>
                <a:lnTo>
                  <a:pt x="3774877" y="0"/>
                </a:lnTo>
                <a:lnTo>
                  <a:pt x="3774877" y="8990386"/>
                </a:lnTo>
                <a:lnTo>
                  <a:pt x="0" y="8990386"/>
                </a:lnTo>
                <a:lnTo>
                  <a:pt x="0" y="0"/>
                </a:lnTo>
                <a:close/>
              </a:path>
            </a:pathLst>
          </a:custGeom>
          <a:blipFill>
            <a:blip r:embed="rId4"/>
            <a:stretch>
              <a:fillRect l="-102277" r="-10752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486895" y="-1993474"/>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18288000" cy="10287000"/>
            <a:chOff x="0" y="0"/>
            <a:chExt cx="1446590" cy="813707"/>
          </a:xfrm>
        </p:grpSpPr>
        <p:sp>
          <p:nvSpPr>
            <p:cNvPr id="4" name="Freeform 4"/>
            <p:cNvSpPr/>
            <p:nvPr/>
          </p:nvSpPr>
          <p:spPr>
            <a:xfrm>
              <a:off x="0" y="0"/>
              <a:ext cx="1446590" cy="813707"/>
            </a:xfrm>
            <a:custGeom>
              <a:avLst/>
              <a:gdLst/>
              <a:ahLst/>
              <a:cxnLst/>
              <a:rect l="l" t="t" r="r" b="b"/>
              <a:pathLst>
                <a:path w="1446590" h="813707">
                  <a:moveTo>
                    <a:pt x="0" y="0"/>
                  </a:moveTo>
                  <a:lnTo>
                    <a:pt x="1446590" y="0"/>
                  </a:lnTo>
                  <a:lnTo>
                    <a:pt x="1446590" y="813707"/>
                  </a:lnTo>
                  <a:lnTo>
                    <a:pt x="0" y="813707"/>
                  </a:lnTo>
                  <a:close/>
                </a:path>
              </a:pathLst>
            </a:custGeom>
            <a:blipFill>
              <a:blip r:embed="rId4"/>
              <a:stretch>
                <a:fillRect/>
              </a:stretch>
            </a:blipFill>
          </p:spPr>
        </p:sp>
      </p:grpSp>
      <p:sp>
        <p:nvSpPr>
          <p:cNvPr id="5" name="TextBox 5"/>
          <p:cNvSpPr txBox="1"/>
          <p:nvPr/>
        </p:nvSpPr>
        <p:spPr>
          <a:xfrm>
            <a:off x="355333" y="212870"/>
            <a:ext cx="17932667" cy="1460209"/>
          </a:xfrm>
          <a:prstGeom prst="rect">
            <a:avLst/>
          </a:prstGeom>
        </p:spPr>
        <p:txBody>
          <a:bodyPr lIns="0" tIns="0" rIns="0" bIns="0" rtlCol="0" anchor="t">
            <a:spAutoFit/>
          </a:bodyPr>
          <a:lstStyle/>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ELGAMAL CRYPTOSYSTEM:EXAMPLE</a:t>
            </a:r>
          </a:p>
        </p:txBody>
      </p:sp>
      <p:sp>
        <p:nvSpPr>
          <p:cNvPr id="6" name="TextBox 6"/>
          <p:cNvSpPr txBox="1"/>
          <p:nvPr/>
        </p:nvSpPr>
        <p:spPr>
          <a:xfrm>
            <a:off x="1028700" y="1641475"/>
            <a:ext cx="16230600" cy="8645525"/>
          </a:xfrm>
          <a:prstGeom prst="rect">
            <a:avLst/>
          </a:prstGeom>
        </p:spPr>
        <p:txBody>
          <a:bodyPr lIns="0" tIns="0" rIns="0" bIns="0" rtlCol="0" anchor="t">
            <a:spAutoFit/>
          </a:bodyPr>
          <a:lstStyle/>
          <a:p>
            <a:pPr algn="l">
              <a:lnSpc>
                <a:spcPts val="4900"/>
              </a:lnSpc>
            </a:pPr>
            <a:r>
              <a:rPr lang="en-US" sz="3500" b="1">
                <a:solidFill>
                  <a:srgbClr val="FF4500"/>
                </a:solidFill>
                <a:latin typeface="Canva Sans Bold"/>
                <a:ea typeface="Canva Sans Bold"/>
                <a:cs typeface="Canva Sans Bold"/>
                <a:sym typeface="Canva Sans Bold"/>
              </a:rPr>
              <a:t>Key Generation:</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Assume p = 11, g = 2, and private key x = 3.</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Public key y = g^x mod p = 2^3 mod 11 = 8.</a:t>
            </a:r>
          </a:p>
          <a:p>
            <a:pPr algn="l">
              <a:lnSpc>
                <a:spcPts val="4900"/>
              </a:lnSpc>
            </a:pPr>
            <a:r>
              <a:rPr lang="en-US" sz="3500" b="1">
                <a:solidFill>
                  <a:srgbClr val="FF4500"/>
                </a:solidFill>
                <a:latin typeface="Canva Sans Bold"/>
                <a:ea typeface="Canva Sans Bold"/>
                <a:cs typeface="Canva Sans Bold"/>
                <a:sym typeface="Canva Sans Bold"/>
              </a:rPr>
              <a:t>Encryption:</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To encrypt message m = 7, choose k = 5.</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a = g^k mod p = 2^5 mod 11 = 10.</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b=m * y^k mod p = 7 * 8^5 mod 11 = 7 * 32768 mod 11 = 229376 mod 9 = 4.</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Ciphertext is (10, 4).</a:t>
            </a:r>
          </a:p>
          <a:p>
            <a:pPr algn="l">
              <a:lnSpc>
                <a:spcPts val="4900"/>
              </a:lnSpc>
            </a:pPr>
            <a:r>
              <a:rPr lang="en-US" sz="3500" b="1">
                <a:solidFill>
                  <a:srgbClr val="FF4500"/>
                </a:solidFill>
                <a:latin typeface="Canva Sans Bold"/>
                <a:ea typeface="Canva Sans Bold"/>
                <a:cs typeface="Canva Sans Bold"/>
                <a:sym typeface="Canva Sans Bold"/>
              </a:rPr>
              <a:t>Decryption</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To decrypt: m = (b * a^(p-1-x)) mod p.</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m = (4 * 10^(11-1-3)) mod 11 = (4 * 10^7) mod 11 = 40000000 mod 7</a:t>
            </a:r>
          </a:p>
          <a:p>
            <a:pPr marL="755651" lvl="1" indent="-377825" algn="l">
              <a:lnSpc>
                <a:spcPts val="4900"/>
              </a:lnSpc>
              <a:buFont typeface="Arial"/>
              <a:buChar char="•"/>
            </a:pPr>
            <a:r>
              <a:rPr lang="en-US" sz="3500" b="1">
                <a:solidFill>
                  <a:srgbClr val="FFFFFF"/>
                </a:solidFill>
                <a:latin typeface="Canva Sans Bold"/>
                <a:ea typeface="Canva Sans Bold"/>
                <a:cs typeface="Canva Sans Bold"/>
                <a:sym typeface="Canva Sans Bold"/>
              </a:rPr>
              <a:t>m = 7 </a:t>
            </a:r>
          </a:p>
          <a:p>
            <a:pPr algn="l">
              <a:lnSpc>
                <a:spcPts val="4900"/>
              </a:lnSpc>
            </a:pPr>
            <a:r>
              <a:rPr lang="en-US" sz="3500" b="1">
                <a:solidFill>
                  <a:srgbClr val="FFFFFF"/>
                </a:solidFill>
                <a:latin typeface="Canva Sans Bold"/>
                <a:ea typeface="Canva Sans Bold"/>
                <a:cs typeface="Canva Sans Bold"/>
                <a:sym typeface="Canva Sans Bold"/>
              </a:rPr>
              <a:t>This demonstrates the encryption and decryption process.</a:t>
            </a:r>
          </a:p>
          <a:p>
            <a:pPr algn="l">
              <a:lnSpc>
                <a:spcPts val="4900"/>
              </a:lnSpc>
            </a:pPr>
            <a:endParaRPr lang="en-US" sz="3500" b="1">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1633"/>
        </a:solidFill>
        <a:effectLst/>
      </p:bgPr>
    </p:bg>
    <p:spTree>
      <p:nvGrpSpPr>
        <p:cNvPr id="1" name=""/>
        <p:cNvGrpSpPr/>
        <p:nvPr/>
      </p:nvGrpSpPr>
      <p:grpSpPr>
        <a:xfrm>
          <a:off x="0" y="0"/>
          <a:ext cx="0" cy="0"/>
          <a:chOff x="0" y="0"/>
          <a:chExt cx="0" cy="0"/>
        </a:xfrm>
      </p:grpSpPr>
      <p:sp>
        <p:nvSpPr>
          <p:cNvPr id="2" name="Freeform 2"/>
          <p:cNvSpPr/>
          <p:nvPr/>
        </p:nvSpPr>
        <p:spPr>
          <a:xfrm>
            <a:off x="14359501" y="-3714507"/>
            <a:ext cx="6583058" cy="6583058"/>
          </a:xfrm>
          <a:custGeom>
            <a:avLst/>
            <a:gdLst/>
            <a:ahLst/>
            <a:cxnLst/>
            <a:rect l="l" t="t" r="r" b="b"/>
            <a:pathLst>
              <a:path w="6583058" h="6583058">
                <a:moveTo>
                  <a:pt x="0" y="0"/>
                </a:moveTo>
                <a:lnTo>
                  <a:pt x="6583058" y="0"/>
                </a:lnTo>
                <a:lnTo>
                  <a:pt x="6583058" y="6583058"/>
                </a:lnTo>
                <a:lnTo>
                  <a:pt x="0" y="6583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3718"/>
            <a:ext cx="16903967" cy="2965159"/>
          </a:xfrm>
          <a:prstGeom prst="rect">
            <a:avLst/>
          </a:prstGeom>
        </p:spPr>
        <p:txBody>
          <a:bodyPr lIns="0" tIns="0" rIns="0" bIns="0" rtlCol="0" anchor="t">
            <a:spAutoFit/>
          </a:bodyPr>
          <a:lstStyle/>
          <a:p>
            <a:pPr algn="l">
              <a:lnSpc>
                <a:spcPts val="11916"/>
              </a:lnSpc>
            </a:pPr>
            <a:r>
              <a:rPr lang="en-US" sz="8511" b="1">
                <a:solidFill>
                  <a:srgbClr val="FFFFFF"/>
                </a:solidFill>
                <a:latin typeface="TT Supermolot Neue Bold"/>
                <a:ea typeface="TT Supermolot Neue Bold"/>
                <a:cs typeface="TT Supermolot Neue Bold"/>
                <a:sym typeface="TT Supermolot Neue Bold"/>
              </a:rPr>
              <a:t>ELGAMAL CRYPTOSYSTEM: </a:t>
            </a:r>
          </a:p>
          <a:p>
            <a:pPr marL="0" lvl="0" indent="0" algn="l">
              <a:lnSpc>
                <a:spcPts val="11916"/>
              </a:lnSpc>
              <a:spcBef>
                <a:spcPct val="0"/>
              </a:spcBef>
            </a:pPr>
            <a:r>
              <a:rPr lang="en-US" sz="8511" b="1">
                <a:solidFill>
                  <a:srgbClr val="FFFFFF"/>
                </a:solidFill>
                <a:latin typeface="TT Supermolot Neue Bold"/>
                <a:ea typeface="TT Supermolot Neue Bold"/>
                <a:cs typeface="TT Supermolot Neue Bold"/>
                <a:sym typeface="TT Supermolot Neue Bold"/>
              </a:rPr>
              <a:t>APPLICATIONS</a:t>
            </a:r>
          </a:p>
        </p:txBody>
      </p:sp>
      <p:sp>
        <p:nvSpPr>
          <p:cNvPr id="4" name="TextBox 4"/>
          <p:cNvSpPr txBox="1"/>
          <p:nvPr/>
        </p:nvSpPr>
        <p:spPr>
          <a:xfrm>
            <a:off x="1028700" y="3012202"/>
            <a:ext cx="16230600" cy="7407275"/>
          </a:xfrm>
          <a:prstGeom prst="rect">
            <a:avLst/>
          </a:prstGeom>
        </p:spPr>
        <p:txBody>
          <a:bodyPr lIns="0" tIns="0" rIns="0" bIns="0" rtlCol="0" anchor="t">
            <a:spAutoFit/>
          </a:bodyPr>
          <a:lstStyle/>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Digital Signatures: </a:t>
            </a:r>
            <a:r>
              <a:rPr lang="en-US" sz="3500" b="1">
                <a:solidFill>
                  <a:srgbClr val="FFFFFF"/>
                </a:solidFill>
                <a:latin typeface="Canva Sans Bold"/>
                <a:ea typeface="Canva Sans Bold"/>
                <a:cs typeface="Canva Sans Bold"/>
                <a:sym typeface="Canva Sans Bold"/>
              </a:rPr>
              <a:t>ElGamal variants are used in digital signature schemes like the DSA, ensuring message authenticity and integrity.</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Cryptocurrencies: </a:t>
            </a:r>
            <a:r>
              <a:rPr lang="en-US" sz="3500" b="1">
                <a:solidFill>
                  <a:srgbClr val="FFFFFF"/>
                </a:solidFill>
                <a:latin typeface="Canva Sans Bold"/>
                <a:ea typeface="Canva Sans Bold"/>
                <a:cs typeface="Canva Sans Bold"/>
                <a:sym typeface="Canva Sans Bold"/>
              </a:rPr>
              <a:t>Some cryptocurrencies, such as ElGamal encryption-based blockchain implementations, leverage ElGamal for secure transaction processing.</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Secure Email:</a:t>
            </a:r>
            <a:r>
              <a:rPr lang="en-US" sz="3500" b="1">
                <a:solidFill>
                  <a:srgbClr val="FFFFFF"/>
                </a:solidFill>
                <a:latin typeface="Canva Sans Bold"/>
                <a:ea typeface="Canva Sans Bold"/>
                <a:cs typeface="Canva Sans Bold"/>
                <a:sym typeface="Canva Sans Bold"/>
              </a:rPr>
              <a:t> ElGamal is employed in secure email protocols like Pretty Good Privacy (PGP) to protect the confidentiality.</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GNU Privacy Guard (GPG):</a:t>
            </a:r>
            <a:r>
              <a:rPr lang="en-US" sz="3500" b="1">
                <a:solidFill>
                  <a:srgbClr val="FFFFFF"/>
                </a:solidFill>
                <a:latin typeface="Canva Sans Bold"/>
                <a:ea typeface="Canva Sans Bold"/>
                <a:cs typeface="Canva Sans Bold"/>
                <a:sym typeface="Canva Sans Bold"/>
              </a:rPr>
              <a:t> Core component of the GNU Privacy Guard software, widely used for file and email encryption.</a:t>
            </a:r>
          </a:p>
          <a:p>
            <a:pPr marL="755651" lvl="1" indent="-377825" algn="l">
              <a:lnSpc>
                <a:spcPts val="4900"/>
              </a:lnSpc>
              <a:buFont typeface="Arial"/>
              <a:buChar char="•"/>
            </a:pPr>
            <a:r>
              <a:rPr lang="en-US" sz="3500" b="1">
                <a:solidFill>
                  <a:srgbClr val="FF4500"/>
                </a:solidFill>
                <a:latin typeface="Canva Sans Bold"/>
                <a:ea typeface="Canva Sans Bold"/>
                <a:cs typeface="Canva Sans Bold"/>
                <a:sym typeface="Canva Sans Bold"/>
              </a:rPr>
              <a:t>Digital Voting: </a:t>
            </a:r>
            <a:r>
              <a:rPr lang="en-US" sz="3500" b="1">
                <a:solidFill>
                  <a:srgbClr val="FFFFFF"/>
                </a:solidFill>
                <a:latin typeface="Canva Sans Bold"/>
                <a:ea typeface="Canva Sans Bold"/>
                <a:cs typeface="Canva Sans Bold"/>
                <a:sym typeface="Canva Sans Bold"/>
              </a:rPr>
              <a:t>Present in some digital voting systems, such as Helios, to help ensure the secrecy and integrity of votes.</a:t>
            </a:r>
          </a:p>
          <a:p>
            <a:pPr algn="l">
              <a:lnSpc>
                <a:spcPts val="4900"/>
              </a:lnSpc>
            </a:pPr>
            <a:endParaRPr lang="en-US" sz="3500" b="1">
              <a:solidFill>
                <a:srgbClr val="FFFFFF"/>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1223</Words>
  <Application>Microsoft Office PowerPoint</Application>
  <PresentationFormat>Custom</PresentationFormat>
  <Paragraphs>91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Canva Sans Bold</vt:lpstr>
      <vt:lpstr>Arial</vt:lpstr>
      <vt:lpstr>Calibri</vt:lpstr>
      <vt:lpstr>TT Supermolot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Modern Cyber Security Presentation</dc:title>
  <dc:creator>Jayanth Ragavan M</dc:creator>
  <cp:lastModifiedBy>Jayanth Ragavan M</cp:lastModifiedBy>
  <cp:revision>2</cp:revision>
  <dcterms:created xsi:type="dcterms:W3CDTF">2006-08-16T00:00:00Z</dcterms:created>
  <dcterms:modified xsi:type="dcterms:W3CDTF">2025-03-24T09:25:08Z</dcterms:modified>
  <dc:identifier>DAGhSZSgIEI</dc:identifier>
</cp:coreProperties>
</file>